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83" r:id="rId3"/>
    <p:sldId id="259" r:id="rId4"/>
    <p:sldId id="258" r:id="rId5"/>
    <p:sldId id="281" r:id="rId6"/>
    <p:sldId id="264" r:id="rId7"/>
    <p:sldId id="260" r:id="rId8"/>
    <p:sldId id="262" r:id="rId9"/>
    <p:sldId id="261" r:id="rId10"/>
    <p:sldId id="282" r:id="rId11"/>
    <p:sldId id="279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ress Start 2P" panose="020B0604020202020204" charset="0"/>
      <p:regular r:id="rId18"/>
    </p:embeddedFont>
    <p:embeddedFont>
      <p:font typeface="Source Code Pro Light" panose="020B0409030403020204" pitchFamily="49" charset="0"/>
      <p:regular r:id="rId19"/>
      <p:bold r:id="rId20"/>
      <p:italic r:id="rId21"/>
      <p:boldItalic r:id="rId22"/>
    </p:embeddedFont>
    <p:embeddedFont>
      <p:font typeface="Teko" panose="020B0604020202020204" charset="0"/>
      <p:regular r:id="rId23"/>
      <p:bold r:id="rId24"/>
    </p:embeddedFont>
    <p:embeddedFont>
      <p:font typeface="Teko Light" panose="020B0604020202020204" charset="0"/>
      <p:regular r:id="rId25"/>
      <p:bold r:id="rId26"/>
    </p:embeddedFont>
    <p:embeddedFont>
      <p:font typeface="Teko Medium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id78kRhFkdL4+to81/R9yc+ISB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1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607" autoAdjust="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>
        <p:guide orient="horz" pos="107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5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77" Type="http://customschemas.google.com/relationships/presentationmetadata" Target="metadata"/><Relationship Id="rId8" Type="http://schemas.openxmlformats.org/officeDocument/2006/relationships/slide" Target="slides/slide7.xml"/><Relationship Id="rId8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7" name="Google Shape;140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155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3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43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6"/>
          <p:cNvSpPr txBox="1">
            <a:spLocks noGrp="1"/>
          </p:cNvSpPr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subTitle" idx="1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subTitle" idx="2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ctrTitle" idx="3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7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8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19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subTitle" idx="1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ubTitle" idx="2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ctrTitle" idx="3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ctrTitle" idx="4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ubTitle" idx="5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ctrTitle" idx="6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8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>
            <a:spLocks noGrp="1"/>
          </p:cNvSpPr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ctrTitle" idx="2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subTitle" idx="1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ctrTitle" idx="3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subTitle" idx="4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ctrTitle" idx="5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subTitle" idx="6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ctrTitle" idx="7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subTitle" idx="8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0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6"/>
          <p:cNvSpPr txBox="1">
            <a:spLocks noGrp="1"/>
          </p:cNvSpPr>
          <p:nvPr>
            <p:ph type="body" idx="1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56"/>
          <p:cNvSpPr txBox="1">
            <a:spLocks noGrp="1"/>
          </p:cNvSpPr>
          <p:nvPr>
            <p:ph type="subTitle" idx="2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2" r:id="rId9"/>
    <p:sldLayoutId id="2147483664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6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34.png"/><Relationship Id="rId4" Type="http://schemas.openxmlformats.org/officeDocument/2006/relationships/video" Target="../media/media6.mp4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jp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g"/><Relationship Id="rId3" Type="http://schemas.microsoft.com/office/2007/relationships/media" Target="../media/media2.mp4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7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.jp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סרט מצויר, גרפיקה, צילום מסך&#10;&#10;התיאור נוצר באופן אוטומטי">
            <a:extLst>
              <a:ext uri="{FF2B5EF4-FFF2-40B4-BE49-F238E27FC236}">
                <a16:creationId xmlns:a16="http://schemas.microsoft.com/office/drawing/2014/main" id="{1E261FE9-84EF-40FA-2601-0BB8D25DF0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-887299"/>
            <a:ext cx="9139518" cy="7380655"/>
          </a:xfrm>
          <a:prstGeom prst="rect">
            <a:avLst/>
          </a:prstGeom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1DCBB465-F9B8-C4A0-3922-07351A0B329C}"/>
              </a:ext>
            </a:extLst>
          </p:cNvPr>
          <p:cNvSpPr/>
          <p:nvPr/>
        </p:nvSpPr>
        <p:spPr>
          <a:xfrm>
            <a:off x="1329015" y="877420"/>
            <a:ext cx="6275295" cy="3388659"/>
          </a:xfrm>
          <a:prstGeom prst="roundRect">
            <a:avLst/>
          </a:prstGeom>
          <a:solidFill>
            <a:schemeClr val="dk1">
              <a:alpha val="50000"/>
            </a:schemeClr>
          </a:solidFill>
          <a:ln w="38100">
            <a:solidFill>
              <a:srgbClr val="000000">
                <a:alpha val="5098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3228946" y="3089268"/>
            <a:ext cx="2475437" cy="75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ינון מאירזדה ותום באשא</a:t>
            </a:r>
            <a:endParaRPr dirty="0"/>
          </a:p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מנחה: ד"ר עמי האופטמן</a:t>
            </a:r>
            <a:endParaRPr dirty="0"/>
          </a:p>
        </p:txBody>
      </p:sp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1910148" y="1324416"/>
            <a:ext cx="5113031" cy="176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" sz="3600" b="1" dirty="0">
                <a:latin typeface="Calibri"/>
                <a:ea typeface="Calibri"/>
                <a:cs typeface="Calibri"/>
                <a:sym typeface="Calibri"/>
              </a:rPr>
              <a:t>ArcadeLearner</a:t>
            </a:r>
            <a:br>
              <a:rPr lang="es" sz="36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es" sz="3600" b="1" dirty="0">
                <a:latin typeface="Calibri"/>
                <a:ea typeface="Calibri"/>
                <a:cs typeface="Calibri"/>
                <a:sym typeface="Calibri"/>
              </a:rPr>
              <a:t>מעטפת למידת </a:t>
            </a:r>
            <a:r>
              <a:rPr lang="es" sz="36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מכונה</a:t>
            </a:r>
            <a:r>
              <a:rPr lang="es" sz="3600" b="1" dirty="0">
                <a:latin typeface="Calibri"/>
                <a:ea typeface="Calibri"/>
                <a:cs typeface="Calibri"/>
                <a:sym typeface="Calibri"/>
              </a:rPr>
              <a:t> גנרית</a:t>
            </a:r>
            <a:br>
              <a:rPr lang="es" sz="36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es" sz="3600" b="1" dirty="0">
                <a:latin typeface="Calibri"/>
                <a:ea typeface="Calibri"/>
                <a:cs typeface="Calibri"/>
                <a:sym typeface="Calibri"/>
              </a:rPr>
              <a:t>למשחקי ארקייד</a:t>
            </a:r>
            <a:endParaRPr sz="3600" b="1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5;p9">
            <a:extLst>
              <a:ext uri="{FF2B5EF4-FFF2-40B4-BE49-F238E27FC236}">
                <a16:creationId xmlns:a16="http://schemas.microsoft.com/office/drawing/2014/main" id="{6DE8AC3A-2CFD-46F2-018C-EC3531B98C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83533" y="0"/>
            <a:ext cx="3579375" cy="82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he-IL" sz="4000" b="1" dirty="0">
                <a:solidFill>
                  <a:srgbClr val="F3F3F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התקדמות האימון</a:t>
            </a:r>
            <a:endParaRPr sz="4000" b="1" dirty="0">
              <a:solidFill>
                <a:srgbClr val="F3F3F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Amature AI">
            <a:hlinkClick r:id="" action="ppaction://media"/>
            <a:extLst>
              <a:ext uri="{FF2B5EF4-FFF2-40B4-BE49-F238E27FC236}">
                <a16:creationId xmlns:a16="http://schemas.microsoft.com/office/drawing/2014/main" id="{8A5704E5-B83B-11AC-A767-47F0E12FF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2608" r="12957"/>
          <a:stretch/>
        </p:blipFill>
        <p:spPr>
          <a:xfrm>
            <a:off x="326003" y="2973848"/>
            <a:ext cx="2755326" cy="2082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Begginer AI">
            <a:hlinkClick r:id="" action="ppaction://media"/>
            <a:extLst>
              <a:ext uri="{FF2B5EF4-FFF2-40B4-BE49-F238E27FC236}">
                <a16:creationId xmlns:a16="http://schemas.microsoft.com/office/drawing/2014/main" id="{EDAB2C44-CAFC-D635-B300-DBE849167A1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2696" r="12870"/>
          <a:stretch/>
        </p:blipFill>
        <p:spPr>
          <a:xfrm>
            <a:off x="326002" y="486564"/>
            <a:ext cx="2755327" cy="2082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CBCC9493-4B91-661F-FAFF-A64D554D5A21}"/>
              </a:ext>
            </a:extLst>
          </p:cNvPr>
          <p:cNvSpPr txBox="1"/>
          <p:nvPr/>
        </p:nvSpPr>
        <p:spPr>
          <a:xfrm>
            <a:off x="511765" y="221107"/>
            <a:ext cx="2485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ss Start 2P" panose="02000503000000000000" pitchFamily="1" charset="0"/>
              </a:rPr>
              <a:t>GENERATION: 1-5</a:t>
            </a:r>
            <a:endParaRPr lang="he-IL" sz="1200" dirty="0">
              <a:solidFill>
                <a:schemeClr val="bg1"/>
              </a:solidFill>
              <a:latin typeface="Press Start 2P" panose="02000503000000000000" pitchFamily="1" charset="0"/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512B252B-C900-B6B6-A7ED-47FCBCB31F47}"/>
              </a:ext>
            </a:extLst>
          </p:cNvPr>
          <p:cNvSpPr txBox="1"/>
          <p:nvPr/>
        </p:nvSpPr>
        <p:spPr>
          <a:xfrm>
            <a:off x="595452" y="2719932"/>
            <a:ext cx="24021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ss Start 2P" panose="02000503000000000000" pitchFamily="1" charset="0"/>
              </a:rPr>
              <a:t>GENERATION: 10</a:t>
            </a:r>
            <a:endParaRPr lang="he-IL" sz="1200" dirty="0">
              <a:solidFill>
                <a:schemeClr val="bg1"/>
              </a:solidFill>
              <a:latin typeface="Press Start 2P" panose="02000503000000000000" pitchFamily="1" charset="0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3475C41F-1345-3B93-C68C-F664E38734F0}"/>
              </a:ext>
            </a:extLst>
          </p:cNvPr>
          <p:cNvSpPr txBox="1"/>
          <p:nvPr/>
        </p:nvSpPr>
        <p:spPr>
          <a:xfrm>
            <a:off x="4706385" y="1044694"/>
            <a:ext cx="3372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ss Start 2P" panose="02000503000000000000" pitchFamily="1" charset="0"/>
              </a:rPr>
              <a:t>FULLY EVOLVED PLAYER</a:t>
            </a:r>
            <a:endParaRPr lang="he-IL" sz="1200" dirty="0">
              <a:solidFill>
                <a:schemeClr val="bg1"/>
              </a:solidFill>
              <a:latin typeface="Press Start 2P" panose="02000503000000000000" pitchFamily="1" charset="0"/>
            </a:endParaRPr>
          </a:p>
        </p:txBody>
      </p:sp>
      <p:pic>
        <p:nvPicPr>
          <p:cNvPr id="2" name="Flappy Bird Pro AI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12D1A9C-F172-497C-BF1E-34B76BCAD8F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12708" r="12500"/>
          <a:stretch/>
        </p:blipFill>
        <p:spPr>
          <a:xfrm>
            <a:off x="3864303" y="1321693"/>
            <a:ext cx="4684245" cy="3522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509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3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7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7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24"/>
          <p:cNvSpPr txBox="1">
            <a:spLocks noGrp="1"/>
          </p:cNvSpPr>
          <p:nvPr>
            <p:ph type="body" idx="1"/>
          </p:nvPr>
        </p:nvSpPr>
        <p:spPr>
          <a:xfrm>
            <a:off x="445273" y="2134800"/>
            <a:ext cx="3644321" cy="138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4000" b="1" dirty="0">
                <a:latin typeface="Calibri" panose="020F0502020204030204" pitchFamily="34" charset="0"/>
                <a:cs typeface="Calibri" panose="020F0502020204030204" pitchFamily="34" charset="0"/>
              </a:rPr>
              <a:t>תודה על ההקשבה</a:t>
            </a:r>
            <a:endParaRPr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0" name="Google Shape;1410;p24"/>
          <p:cNvSpPr/>
          <p:nvPr/>
        </p:nvSpPr>
        <p:spPr>
          <a:xfrm rot="5400000">
            <a:off x="1223630" y="36582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4"/>
          <p:cNvSpPr/>
          <p:nvPr/>
        </p:nvSpPr>
        <p:spPr>
          <a:xfrm>
            <a:off x="4317650" y="3596900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תמונה 2" descr="תמונה שמכילה טקסט, חשמל, מכשיר חשמלי, קונסולת משחקי וידאו&#10;&#10;התיאור נוצר באופן אוטומטי">
            <a:extLst>
              <a:ext uri="{FF2B5EF4-FFF2-40B4-BE49-F238E27FC236}">
                <a16:creationId xmlns:a16="http://schemas.microsoft.com/office/drawing/2014/main" id="{4727CF18-2C79-6387-5CFF-998789EA4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004047"/>
            <a:ext cx="3935225" cy="3935225"/>
          </a:xfrm>
          <a:prstGeom prst="rect">
            <a:avLst/>
          </a:prstGeom>
        </p:spPr>
      </p:pic>
      <p:pic>
        <p:nvPicPr>
          <p:cNvPr id="5" name="Google Shape;620;p9">
            <a:extLst>
              <a:ext uri="{FF2B5EF4-FFF2-40B4-BE49-F238E27FC236}">
                <a16:creationId xmlns:a16="http://schemas.microsoft.com/office/drawing/2014/main" id="{78202460-9BE9-F0BB-0761-24F62359D2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5330" y="2202409"/>
            <a:ext cx="1334362" cy="1017300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7647"/>
              </a:srgbClr>
            </a:outerShdw>
            <a:softEdge rad="63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ONG VID">
            <a:hlinkClick r:id="" action="ppaction://media"/>
            <a:extLst>
              <a:ext uri="{FF2B5EF4-FFF2-40B4-BE49-F238E27FC236}">
                <a16:creationId xmlns:a16="http://schemas.microsoft.com/office/drawing/2014/main" id="{32018AFC-2BB5-43D8-ABFC-133D47BEA8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86" end="2318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97853" y="2629925"/>
            <a:ext cx="3048000" cy="1890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FLAPPY VID">
            <a:hlinkClick r:id="" action="ppaction://media"/>
            <a:extLst>
              <a:ext uri="{FF2B5EF4-FFF2-40B4-BE49-F238E27FC236}">
                <a16:creationId xmlns:a16="http://schemas.microsoft.com/office/drawing/2014/main" id="{2DCB81EC-898D-4C07-BC6A-DF5DFD36B7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582" t="1482" r="667" b="1037"/>
          <a:stretch/>
        </p:blipFill>
        <p:spPr>
          <a:xfrm>
            <a:off x="1298144" y="2645540"/>
            <a:ext cx="3048000" cy="1874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ygame window 2023-06-03 10-39-08">
            <a:hlinkClick r:id="" action="ppaction://media"/>
            <a:extLst>
              <a:ext uri="{FF2B5EF4-FFF2-40B4-BE49-F238E27FC236}">
                <a16:creationId xmlns:a16="http://schemas.microsoft.com/office/drawing/2014/main" id="{8F2A9C14-4A82-4BB9-8FEB-F9A0A7BFD3C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8654" end="83334.645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98144" y="622249"/>
            <a:ext cx="3048000" cy="1877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C61B612C-629B-3141-ED67-D3A62719825B}"/>
              </a:ext>
            </a:extLst>
          </p:cNvPr>
          <p:cNvSpPr txBox="1"/>
          <p:nvPr/>
        </p:nvSpPr>
        <p:spPr>
          <a:xfrm>
            <a:off x="5605398" y="943125"/>
            <a:ext cx="14329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5400" b="1" dirty="0">
                <a:solidFill>
                  <a:srgbClr val="F3F3F3"/>
                </a:solidFill>
                <a:latin typeface="Calibri"/>
                <a:cs typeface="Calibri"/>
                <a:sym typeface="Calibri"/>
              </a:rPr>
              <a:t>רקע</a:t>
            </a:r>
            <a:endParaRPr lang="he-IL" sz="5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212D3E-52A8-40CE-B875-D491E542EA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5513" y="698661"/>
            <a:ext cx="6087475" cy="3743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951C5-BA31-41D7-92E7-8A4A317F6E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8262" y="699850"/>
            <a:ext cx="6087474" cy="3743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A00B20-144C-4D72-B6D6-1E601C7EB0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8261" y="699849"/>
            <a:ext cx="6087475" cy="3742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34"/>
    </mc:Choice>
    <mc:Fallback xmlns="">
      <p:transition spd="slow" advTm="129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6 -1.35802E-6 L -0.18958 -0.1929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-96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" dur="8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784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8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19184 0.19568 " pathEditMode="relative" rAng="0" ptsTypes="AA">
                                      <p:cBhvr>
                                        <p:cTn id="2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1" y="978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38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1.35802E-6 L 0.17587 0.19661 " pathEditMode="relative" rAng="0" ptsTypes="AA">
                                      <p:cBhvr>
                                        <p:cTn id="43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5" y="98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8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228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56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ctrTitle"/>
          </p:nvPr>
        </p:nvSpPr>
        <p:spPr>
          <a:xfrm>
            <a:off x="1956021" y="165972"/>
            <a:ext cx="170934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40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הפתרון</a:t>
            </a:r>
            <a:endParaRPr b="1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 txBox="1">
            <a:spLocks noGrp="1"/>
          </p:cNvSpPr>
          <p:nvPr>
            <p:ph type="subTitle" idx="1"/>
          </p:nvPr>
        </p:nvSpPr>
        <p:spPr>
          <a:xfrm>
            <a:off x="85000" y="1088295"/>
            <a:ext cx="3923168" cy="19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he-IL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מערכת לאימון בינה מלאכותית באמצעות אלגוריתם גנטי.</a:t>
            </a:r>
          </a:p>
          <a:p>
            <a:pPr marL="34290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he-IL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התאמת משחקים באופן גנרי ללימוד מכונה.</a:t>
            </a: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</a:pPr>
            <a:endParaRPr lang="he-IL" sz="140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  <a:p>
            <a:pPr marL="34290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endParaRPr lang="he-IL" sz="140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  <a:p>
            <a:pPr marL="34290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endParaRPr lang="he-IL" sz="140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  <a:p>
            <a:pPr marL="34290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endParaRPr sz="140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137" name="Google Shape;137;p4"/>
          <p:cNvSpPr txBox="1">
            <a:spLocks noGrp="1"/>
          </p:cNvSpPr>
          <p:nvPr>
            <p:ph type="subTitle" idx="2"/>
          </p:nvPr>
        </p:nvSpPr>
        <p:spPr>
          <a:xfrm>
            <a:off x="4504829" y="1986914"/>
            <a:ext cx="4383640" cy="189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r" rt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es" sz="2000" dirty="0">
                <a:latin typeface="Calibri"/>
                <a:ea typeface="Calibri"/>
                <a:cs typeface="Calibri"/>
                <a:sym typeface="Calibri"/>
              </a:rPr>
              <a:t>היעדר ממשק </a:t>
            </a: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אחיד למגוון משחקים.</a:t>
            </a:r>
            <a:endParaRPr sz="1400" dirty="0"/>
          </a:p>
          <a:p>
            <a:pPr marL="0" lvl="0" indent="0" algn="r" rt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rPr lang="e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dirty="0"/>
          </a:p>
          <a:p>
            <a:pPr marL="457200" lvl="0" indent="-304800" algn="r" rt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היעדר אלגוריתם </a:t>
            </a:r>
            <a:r>
              <a:rPr lang="es" sz="2000" dirty="0">
                <a:latin typeface="Calibri"/>
                <a:ea typeface="Calibri"/>
                <a:cs typeface="Calibri"/>
                <a:sym typeface="Calibri"/>
              </a:rPr>
              <a:t>למידת מכונה </a:t>
            </a: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גנרי.</a:t>
            </a:r>
            <a:endParaRPr sz="1400" dirty="0"/>
          </a:p>
          <a:p>
            <a:pPr marL="457200" lvl="0" indent="-304800" algn="r" rtl="1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r" rt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he-IL" sz="2000" dirty="0">
                <a:latin typeface="Calibri"/>
                <a:cs typeface="Calibri"/>
                <a:sym typeface="Calibri"/>
              </a:rPr>
              <a:t>בזבוז זמן וכפילויות בקוד.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138" name="Google Shape;138;p4"/>
          <p:cNvSpPr txBox="1">
            <a:spLocks noGrp="1"/>
          </p:cNvSpPr>
          <p:nvPr>
            <p:ph type="ctrTitle" idx="3"/>
          </p:nvPr>
        </p:nvSpPr>
        <p:spPr>
          <a:xfrm>
            <a:off x="6459779" y="988261"/>
            <a:ext cx="2236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40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הבעיה</a:t>
            </a:r>
            <a:endParaRPr sz="3000" b="1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4"/>
          <p:cNvGrpSpPr/>
          <p:nvPr/>
        </p:nvGrpSpPr>
        <p:grpSpPr>
          <a:xfrm>
            <a:off x="-494780" y="735753"/>
            <a:ext cx="9925446" cy="3655062"/>
            <a:chOff x="259425" y="1569525"/>
            <a:chExt cx="7038325" cy="2591875"/>
          </a:xfrm>
        </p:grpSpPr>
        <p:sp>
          <p:nvSpPr>
            <p:cNvPr id="140" name="Google Shape;140;p4"/>
            <p:cNvSpPr/>
            <p:nvPr/>
          </p:nvSpPr>
          <p:spPr>
            <a:xfrm>
              <a:off x="259425" y="1569525"/>
              <a:ext cx="7038325" cy="2591875"/>
            </a:xfrm>
            <a:custGeom>
              <a:avLst/>
              <a:gdLst/>
              <a:ahLst/>
              <a:cxnLst/>
              <a:rect l="l" t="t" r="r" b="b"/>
              <a:pathLst>
                <a:path w="281533" h="103675" fill="none" extrusionOk="0">
                  <a:moveTo>
                    <a:pt x="281533" y="284"/>
                  </a:moveTo>
                  <a:lnTo>
                    <a:pt x="202438" y="0"/>
                  </a:lnTo>
                  <a:lnTo>
                    <a:pt x="75469" y="103675"/>
                  </a:lnTo>
                  <a:lnTo>
                    <a:pt x="1" y="103675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872537" y="3568962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036225" y="1878750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416837" y="3826785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3979904" y="1847821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4"/>
          <p:cNvGrpSpPr/>
          <p:nvPr/>
        </p:nvGrpSpPr>
        <p:grpSpPr>
          <a:xfrm>
            <a:off x="4024573" y="905656"/>
            <a:ext cx="354124" cy="419704"/>
            <a:chOff x="1598350" y="238125"/>
            <a:chExt cx="4404525" cy="5220200"/>
          </a:xfrm>
        </p:grpSpPr>
        <p:sp>
          <p:nvSpPr>
            <p:cNvPr id="147" name="Google Shape;147;p4"/>
            <p:cNvSpPr/>
            <p:nvPr/>
          </p:nvSpPr>
          <p:spPr>
            <a:xfrm>
              <a:off x="1598350" y="238125"/>
              <a:ext cx="4404525" cy="5220200"/>
            </a:xfrm>
            <a:custGeom>
              <a:avLst/>
              <a:gdLst/>
              <a:ahLst/>
              <a:cxnLst/>
              <a:rect l="l" t="t" r="r" b="b"/>
              <a:pathLst>
                <a:path w="176181" h="208808" extrusionOk="0">
                  <a:moveTo>
                    <a:pt x="88107" y="6524"/>
                  </a:moveTo>
                  <a:cubicBezTo>
                    <a:pt x="133090" y="6524"/>
                    <a:pt x="169657" y="43123"/>
                    <a:pt x="169657" y="88106"/>
                  </a:cubicBezTo>
                  <a:lnTo>
                    <a:pt x="169657" y="198100"/>
                  </a:lnTo>
                  <a:lnTo>
                    <a:pt x="153901" y="183585"/>
                  </a:lnTo>
                  <a:cubicBezTo>
                    <a:pt x="153282" y="183014"/>
                    <a:pt x="152491" y="182728"/>
                    <a:pt x="151700" y="182728"/>
                  </a:cubicBezTo>
                  <a:cubicBezTo>
                    <a:pt x="150909" y="182728"/>
                    <a:pt x="150118" y="183014"/>
                    <a:pt x="149498" y="183585"/>
                  </a:cubicBezTo>
                  <a:lnTo>
                    <a:pt x="130480" y="201101"/>
                  </a:lnTo>
                  <a:lnTo>
                    <a:pt x="111463" y="183585"/>
                  </a:lnTo>
                  <a:cubicBezTo>
                    <a:pt x="110848" y="183002"/>
                    <a:pt x="110063" y="182716"/>
                    <a:pt x="109278" y="182716"/>
                  </a:cubicBezTo>
                  <a:cubicBezTo>
                    <a:pt x="108481" y="182716"/>
                    <a:pt x="107683" y="183010"/>
                    <a:pt x="107059" y="183585"/>
                  </a:cubicBezTo>
                  <a:lnTo>
                    <a:pt x="88075" y="201101"/>
                  </a:lnTo>
                  <a:lnTo>
                    <a:pt x="69090" y="183585"/>
                  </a:lnTo>
                  <a:cubicBezTo>
                    <a:pt x="68454" y="182997"/>
                    <a:pt x="67655" y="182704"/>
                    <a:pt x="66859" y="182704"/>
                  </a:cubicBezTo>
                  <a:cubicBezTo>
                    <a:pt x="66064" y="182704"/>
                    <a:pt x="65273" y="182997"/>
                    <a:pt x="64654" y="183585"/>
                  </a:cubicBezTo>
                  <a:lnTo>
                    <a:pt x="45669" y="201101"/>
                  </a:lnTo>
                  <a:lnTo>
                    <a:pt x="26684" y="183585"/>
                  </a:lnTo>
                  <a:cubicBezTo>
                    <a:pt x="26064" y="182997"/>
                    <a:pt x="25265" y="182704"/>
                    <a:pt x="24466" y="182704"/>
                  </a:cubicBezTo>
                  <a:cubicBezTo>
                    <a:pt x="23667" y="182704"/>
                    <a:pt x="22867" y="182997"/>
                    <a:pt x="22248" y="183585"/>
                  </a:cubicBezTo>
                  <a:lnTo>
                    <a:pt x="6525" y="198100"/>
                  </a:lnTo>
                  <a:lnTo>
                    <a:pt x="6525" y="88106"/>
                  </a:lnTo>
                  <a:cubicBezTo>
                    <a:pt x="6525" y="43123"/>
                    <a:pt x="43124" y="6524"/>
                    <a:pt x="88107" y="6524"/>
                  </a:cubicBezTo>
                  <a:close/>
                  <a:moveTo>
                    <a:pt x="88107" y="0"/>
                  </a:moveTo>
                  <a:cubicBezTo>
                    <a:pt x="64556" y="0"/>
                    <a:pt x="42439" y="9166"/>
                    <a:pt x="25803" y="25802"/>
                  </a:cubicBezTo>
                  <a:cubicBezTo>
                    <a:pt x="9167" y="42438"/>
                    <a:pt x="1" y="64555"/>
                    <a:pt x="1" y="88106"/>
                  </a:cubicBezTo>
                  <a:lnTo>
                    <a:pt x="1" y="205538"/>
                  </a:lnTo>
                  <a:cubicBezTo>
                    <a:pt x="1" y="205570"/>
                    <a:pt x="1" y="205603"/>
                    <a:pt x="1" y="205636"/>
                  </a:cubicBezTo>
                  <a:cubicBezTo>
                    <a:pt x="1" y="205701"/>
                    <a:pt x="1" y="205766"/>
                    <a:pt x="34" y="205831"/>
                  </a:cubicBezTo>
                  <a:cubicBezTo>
                    <a:pt x="34" y="205864"/>
                    <a:pt x="34" y="205929"/>
                    <a:pt x="34" y="205962"/>
                  </a:cubicBezTo>
                  <a:cubicBezTo>
                    <a:pt x="34" y="206027"/>
                    <a:pt x="34" y="206060"/>
                    <a:pt x="66" y="206125"/>
                  </a:cubicBezTo>
                  <a:cubicBezTo>
                    <a:pt x="66" y="206190"/>
                    <a:pt x="66" y="206223"/>
                    <a:pt x="99" y="206288"/>
                  </a:cubicBezTo>
                  <a:cubicBezTo>
                    <a:pt x="99" y="206321"/>
                    <a:pt x="99" y="206386"/>
                    <a:pt x="131" y="206451"/>
                  </a:cubicBezTo>
                  <a:cubicBezTo>
                    <a:pt x="131" y="206484"/>
                    <a:pt x="164" y="206549"/>
                    <a:pt x="164" y="206582"/>
                  </a:cubicBezTo>
                  <a:cubicBezTo>
                    <a:pt x="197" y="206647"/>
                    <a:pt x="197" y="206679"/>
                    <a:pt x="229" y="206745"/>
                  </a:cubicBezTo>
                  <a:cubicBezTo>
                    <a:pt x="262" y="206777"/>
                    <a:pt x="262" y="206843"/>
                    <a:pt x="295" y="206875"/>
                  </a:cubicBezTo>
                  <a:cubicBezTo>
                    <a:pt x="327" y="206940"/>
                    <a:pt x="327" y="206973"/>
                    <a:pt x="360" y="207038"/>
                  </a:cubicBezTo>
                  <a:cubicBezTo>
                    <a:pt x="392" y="207071"/>
                    <a:pt x="425" y="207136"/>
                    <a:pt x="425" y="207169"/>
                  </a:cubicBezTo>
                  <a:cubicBezTo>
                    <a:pt x="458" y="207201"/>
                    <a:pt x="490" y="207267"/>
                    <a:pt x="523" y="207299"/>
                  </a:cubicBezTo>
                  <a:cubicBezTo>
                    <a:pt x="555" y="207364"/>
                    <a:pt x="588" y="207397"/>
                    <a:pt x="621" y="207430"/>
                  </a:cubicBezTo>
                  <a:cubicBezTo>
                    <a:pt x="653" y="207495"/>
                    <a:pt x="686" y="207528"/>
                    <a:pt x="686" y="207560"/>
                  </a:cubicBezTo>
                  <a:cubicBezTo>
                    <a:pt x="751" y="207625"/>
                    <a:pt x="784" y="207658"/>
                    <a:pt x="816" y="207691"/>
                  </a:cubicBezTo>
                  <a:cubicBezTo>
                    <a:pt x="849" y="207723"/>
                    <a:pt x="849" y="207756"/>
                    <a:pt x="882" y="207756"/>
                  </a:cubicBezTo>
                  <a:cubicBezTo>
                    <a:pt x="882" y="207789"/>
                    <a:pt x="914" y="207789"/>
                    <a:pt x="914" y="207821"/>
                  </a:cubicBezTo>
                  <a:cubicBezTo>
                    <a:pt x="947" y="207854"/>
                    <a:pt x="1012" y="207886"/>
                    <a:pt x="1045" y="207952"/>
                  </a:cubicBezTo>
                  <a:cubicBezTo>
                    <a:pt x="1077" y="207984"/>
                    <a:pt x="1110" y="208017"/>
                    <a:pt x="1143" y="208049"/>
                  </a:cubicBezTo>
                  <a:cubicBezTo>
                    <a:pt x="1208" y="208082"/>
                    <a:pt x="1240" y="208115"/>
                    <a:pt x="1306" y="208147"/>
                  </a:cubicBezTo>
                  <a:cubicBezTo>
                    <a:pt x="1338" y="208180"/>
                    <a:pt x="1371" y="208213"/>
                    <a:pt x="1436" y="208245"/>
                  </a:cubicBezTo>
                  <a:cubicBezTo>
                    <a:pt x="1469" y="208278"/>
                    <a:pt x="1534" y="208310"/>
                    <a:pt x="1567" y="208343"/>
                  </a:cubicBezTo>
                  <a:cubicBezTo>
                    <a:pt x="1599" y="208376"/>
                    <a:pt x="1665" y="208376"/>
                    <a:pt x="1697" y="208408"/>
                  </a:cubicBezTo>
                  <a:cubicBezTo>
                    <a:pt x="1762" y="208441"/>
                    <a:pt x="1828" y="208474"/>
                    <a:pt x="1893" y="208506"/>
                  </a:cubicBezTo>
                  <a:cubicBezTo>
                    <a:pt x="1926" y="208506"/>
                    <a:pt x="1958" y="208539"/>
                    <a:pt x="1991" y="208539"/>
                  </a:cubicBezTo>
                  <a:cubicBezTo>
                    <a:pt x="2284" y="208669"/>
                    <a:pt x="2611" y="208767"/>
                    <a:pt x="2937" y="208800"/>
                  </a:cubicBezTo>
                  <a:lnTo>
                    <a:pt x="3589" y="208800"/>
                  </a:lnTo>
                  <a:cubicBezTo>
                    <a:pt x="3622" y="208800"/>
                    <a:pt x="3654" y="208800"/>
                    <a:pt x="3687" y="208767"/>
                  </a:cubicBezTo>
                  <a:lnTo>
                    <a:pt x="3883" y="208767"/>
                  </a:lnTo>
                  <a:cubicBezTo>
                    <a:pt x="3948" y="208735"/>
                    <a:pt x="3981" y="208735"/>
                    <a:pt x="4013" y="208735"/>
                  </a:cubicBezTo>
                  <a:cubicBezTo>
                    <a:pt x="4078" y="208702"/>
                    <a:pt x="4144" y="208702"/>
                    <a:pt x="4209" y="208669"/>
                  </a:cubicBezTo>
                  <a:cubicBezTo>
                    <a:pt x="4242" y="208669"/>
                    <a:pt x="4274" y="208637"/>
                    <a:pt x="4339" y="208637"/>
                  </a:cubicBezTo>
                  <a:cubicBezTo>
                    <a:pt x="4372" y="208604"/>
                    <a:pt x="4437" y="208604"/>
                    <a:pt x="4502" y="208571"/>
                  </a:cubicBezTo>
                  <a:cubicBezTo>
                    <a:pt x="4535" y="208571"/>
                    <a:pt x="4568" y="208539"/>
                    <a:pt x="4633" y="208506"/>
                  </a:cubicBezTo>
                  <a:cubicBezTo>
                    <a:pt x="4666" y="208506"/>
                    <a:pt x="4731" y="208474"/>
                    <a:pt x="4763" y="208441"/>
                  </a:cubicBezTo>
                  <a:cubicBezTo>
                    <a:pt x="4796" y="208408"/>
                    <a:pt x="4861" y="208408"/>
                    <a:pt x="4894" y="208376"/>
                  </a:cubicBezTo>
                  <a:cubicBezTo>
                    <a:pt x="4959" y="208343"/>
                    <a:pt x="4992" y="208310"/>
                    <a:pt x="5024" y="208278"/>
                  </a:cubicBezTo>
                  <a:cubicBezTo>
                    <a:pt x="5090" y="208278"/>
                    <a:pt x="5122" y="208245"/>
                    <a:pt x="5155" y="208213"/>
                  </a:cubicBezTo>
                  <a:cubicBezTo>
                    <a:pt x="5220" y="208180"/>
                    <a:pt x="5253" y="208147"/>
                    <a:pt x="5285" y="208115"/>
                  </a:cubicBezTo>
                  <a:cubicBezTo>
                    <a:pt x="5318" y="208082"/>
                    <a:pt x="5383" y="208049"/>
                    <a:pt x="5416" y="208017"/>
                  </a:cubicBezTo>
                  <a:cubicBezTo>
                    <a:pt x="5448" y="207984"/>
                    <a:pt x="5448" y="207984"/>
                    <a:pt x="5481" y="207952"/>
                  </a:cubicBezTo>
                  <a:lnTo>
                    <a:pt x="24466" y="190402"/>
                  </a:lnTo>
                  <a:lnTo>
                    <a:pt x="43451" y="207952"/>
                  </a:lnTo>
                  <a:cubicBezTo>
                    <a:pt x="44070" y="208522"/>
                    <a:pt x="44861" y="208808"/>
                    <a:pt x="45657" y="208808"/>
                  </a:cubicBezTo>
                  <a:cubicBezTo>
                    <a:pt x="46452" y="208808"/>
                    <a:pt x="47251" y="208522"/>
                    <a:pt x="47887" y="207952"/>
                  </a:cubicBezTo>
                  <a:lnTo>
                    <a:pt x="66872" y="190402"/>
                  </a:lnTo>
                  <a:lnTo>
                    <a:pt x="85856" y="207952"/>
                  </a:lnTo>
                  <a:cubicBezTo>
                    <a:pt x="86476" y="208522"/>
                    <a:pt x="87267" y="208808"/>
                    <a:pt x="88062" y="208808"/>
                  </a:cubicBezTo>
                  <a:cubicBezTo>
                    <a:pt x="88857" y="208808"/>
                    <a:pt x="89657" y="208522"/>
                    <a:pt x="90293" y="207952"/>
                  </a:cubicBezTo>
                  <a:lnTo>
                    <a:pt x="109277" y="190402"/>
                  </a:lnTo>
                  <a:lnTo>
                    <a:pt x="128262" y="207952"/>
                  </a:lnTo>
                  <a:cubicBezTo>
                    <a:pt x="128882" y="208522"/>
                    <a:pt x="129673" y="208808"/>
                    <a:pt x="130468" y="208808"/>
                  </a:cubicBezTo>
                  <a:cubicBezTo>
                    <a:pt x="131263" y="208808"/>
                    <a:pt x="132062" y="208522"/>
                    <a:pt x="132699" y="207952"/>
                  </a:cubicBezTo>
                  <a:lnTo>
                    <a:pt x="151716" y="190402"/>
                  </a:lnTo>
                  <a:lnTo>
                    <a:pt x="170733" y="207952"/>
                  </a:lnTo>
                  <a:cubicBezTo>
                    <a:pt x="170733" y="207984"/>
                    <a:pt x="170766" y="207984"/>
                    <a:pt x="170799" y="208017"/>
                  </a:cubicBezTo>
                  <a:cubicBezTo>
                    <a:pt x="170831" y="208049"/>
                    <a:pt x="170864" y="208082"/>
                    <a:pt x="170929" y="208115"/>
                  </a:cubicBezTo>
                  <a:cubicBezTo>
                    <a:pt x="170962" y="208147"/>
                    <a:pt x="170994" y="208180"/>
                    <a:pt x="171027" y="208213"/>
                  </a:cubicBezTo>
                  <a:cubicBezTo>
                    <a:pt x="171092" y="208245"/>
                    <a:pt x="171125" y="208278"/>
                    <a:pt x="171190" y="208310"/>
                  </a:cubicBezTo>
                  <a:cubicBezTo>
                    <a:pt x="171223" y="208343"/>
                    <a:pt x="171255" y="208343"/>
                    <a:pt x="171320" y="208376"/>
                  </a:cubicBezTo>
                  <a:cubicBezTo>
                    <a:pt x="171353" y="208408"/>
                    <a:pt x="171418" y="208441"/>
                    <a:pt x="171451" y="208474"/>
                  </a:cubicBezTo>
                  <a:cubicBezTo>
                    <a:pt x="171516" y="208474"/>
                    <a:pt x="171549" y="208506"/>
                    <a:pt x="171614" y="208539"/>
                  </a:cubicBezTo>
                  <a:cubicBezTo>
                    <a:pt x="171647" y="208539"/>
                    <a:pt x="171679" y="208571"/>
                    <a:pt x="171745" y="208604"/>
                  </a:cubicBezTo>
                  <a:cubicBezTo>
                    <a:pt x="171810" y="208604"/>
                    <a:pt x="171842" y="208637"/>
                    <a:pt x="171908" y="208637"/>
                  </a:cubicBezTo>
                  <a:cubicBezTo>
                    <a:pt x="171940" y="208669"/>
                    <a:pt x="172005" y="208669"/>
                    <a:pt x="172038" y="208702"/>
                  </a:cubicBezTo>
                  <a:cubicBezTo>
                    <a:pt x="172103" y="208702"/>
                    <a:pt x="172136" y="208702"/>
                    <a:pt x="172201" y="208735"/>
                  </a:cubicBezTo>
                  <a:cubicBezTo>
                    <a:pt x="172266" y="208735"/>
                    <a:pt x="172299" y="208767"/>
                    <a:pt x="172364" y="208767"/>
                  </a:cubicBezTo>
                  <a:cubicBezTo>
                    <a:pt x="172397" y="208767"/>
                    <a:pt x="172462" y="208767"/>
                    <a:pt x="172527" y="208800"/>
                  </a:cubicBezTo>
                  <a:lnTo>
                    <a:pt x="173310" y="208800"/>
                  </a:lnTo>
                  <a:cubicBezTo>
                    <a:pt x="173376" y="208767"/>
                    <a:pt x="173408" y="208767"/>
                    <a:pt x="173473" y="208767"/>
                  </a:cubicBezTo>
                  <a:cubicBezTo>
                    <a:pt x="173539" y="208767"/>
                    <a:pt x="173571" y="208735"/>
                    <a:pt x="173636" y="208735"/>
                  </a:cubicBezTo>
                  <a:cubicBezTo>
                    <a:pt x="173702" y="208735"/>
                    <a:pt x="173734" y="208702"/>
                    <a:pt x="173767" y="208702"/>
                  </a:cubicBezTo>
                  <a:cubicBezTo>
                    <a:pt x="173832" y="208669"/>
                    <a:pt x="173897" y="208669"/>
                    <a:pt x="173963" y="208637"/>
                  </a:cubicBezTo>
                  <a:cubicBezTo>
                    <a:pt x="173995" y="208637"/>
                    <a:pt x="174028" y="208604"/>
                    <a:pt x="174093" y="208604"/>
                  </a:cubicBezTo>
                  <a:cubicBezTo>
                    <a:pt x="174126" y="208571"/>
                    <a:pt x="174191" y="208571"/>
                    <a:pt x="174256" y="208539"/>
                  </a:cubicBezTo>
                  <a:cubicBezTo>
                    <a:pt x="174289" y="208506"/>
                    <a:pt x="174321" y="208506"/>
                    <a:pt x="174387" y="208474"/>
                  </a:cubicBezTo>
                  <a:cubicBezTo>
                    <a:pt x="174419" y="208441"/>
                    <a:pt x="174485" y="208408"/>
                    <a:pt x="174517" y="208408"/>
                  </a:cubicBezTo>
                  <a:cubicBezTo>
                    <a:pt x="174582" y="208376"/>
                    <a:pt x="174615" y="208343"/>
                    <a:pt x="174648" y="208310"/>
                  </a:cubicBezTo>
                  <a:cubicBezTo>
                    <a:pt x="174713" y="208278"/>
                    <a:pt x="174746" y="208245"/>
                    <a:pt x="174778" y="208245"/>
                  </a:cubicBezTo>
                  <a:cubicBezTo>
                    <a:pt x="174843" y="208213"/>
                    <a:pt x="174876" y="208180"/>
                    <a:pt x="174909" y="208147"/>
                  </a:cubicBezTo>
                  <a:cubicBezTo>
                    <a:pt x="174974" y="208115"/>
                    <a:pt x="175007" y="208082"/>
                    <a:pt x="175039" y="208017"/>
                  </a:cubicBezTo>
                  <a:cubicBezTo>
                    <a:pt x="175072" y="207984"/>
                    <a:pt x="175137" y="207952"/>
                    <a:pt x="175170" y="207919"/>
                  </a:cubicBezTo>
                  <a:cubicBezTo>
                    <a:pt x="175202" y="207886"/>
                    <a:pt x="175235" y="207854"/>
                    <a:pt x="175267" y="207821"/>
                  </a:cubicBezTo>
                  <a:cubicBezTo>
                    <a:pt x="175300" y="207789"/>
                    <a:pt x="175300" y="207789"/>
                    <a:pt x="175333" y="207756"/>
                  </a:cubicBezTo>
                  <a:cubicBezTo>
                    <a:pt x="175333" y="207756"/>
                    <a:pt x="175365" y="207723"/>
                    <a:pt x="175398" y="207691"/>
                  </a:cubicBezTo>
                  <a:cubicBezTo>
                    <a:pt x="175431" y="207658"/>
                    <a:pt x="175463" y="207625"/>
                    <a:pt x="175496" y="207560"/>
                  </a:cubicBezTo>
                  <a:cubicBezTo>
                    <a:pt x="175528" y="207528"/>
                    <a:pt x="175561" y="207495"/>
                    <a:pt x="175594" y="207430"/>
                  </a:cubicBezTo>
                  <a:cubicBezTo>
                    <a:pt x="175626" y="207397"/>
                    <a:pt x="175659" y="207364"/>
                    <a:pt x="175692" y="207299"/>
                  </a:cubicBezTo>
                  <a:cubicBezTo>
                    <a:pt x="175692" y="207267"/>
                    <a:pt x="175724" y="207201"/>
                    <a:pt x="175757" y="207169"/>
                  </a:cubicBezTo>
                  <a:cubicBezTo>
                    <a:pt x="175789" y="207136"/>
                    <a:pt x="175822" y="207071"/>
                    <a:pt x="175822" y="207038"/>
                  </a:cubicBezTo>
                  <a:cubicBezTo>
                    <a:pt x="175855" y="206973"/>
                    <a:pt x="175887" y="206940"/>
                    <a:pt x="175920" y="206875"/>
                  </a:cubicBezTo>
                  <a:cubicBezTo>
                    <a:pt x="175920" y="206843"/>
                    <a:pt x="175952" y="206777"/>
                    <a:pt x="175952" y="206745"/>
                  </a:cubicBezTo>
                  <a:cubicBezTo>
                    <a:pt x="175985" y="206679"/>
                    <a:pt x="176018" y="206647"/>
                    <a:pt x="176018" y="206582"/>
                  </a:cubicBezTo>
                  <a:cubicBezTo>
                    <a:pt x="176050" y="206549"/>
                    <a:pt x="176050" y="206484"/>
                    <a:pt x="176083" y="206451"/>
                  </a:cubicBezTo>
                  <a:cubicBezTo>
                    <a:pt x="176083" y="206386"/>
                    <a:pt x="176083" y="206321"/>
                    <a:pt x="176116" y="206288"/>
                  </a:cubicBezTo>
                  <a:cubicBezTo>
                    <a:pt x="176116" y="206223"/>
                    <a:pt x="176116" y="206190"/>
                    <a:pt x="176148" y="206125"/>
                  </a:cubicBezTo>
                  <a:cubicBezTo>
                    <a:pt x="176148" y="206060"/>
                    <a:pt x="176148" y="206027"/>
                    <a:pt x="176148" y="205962"/>
                  </a:cubicBezTo>
                  <a:cubicBezTo>
                    <a:pt x="176181" y="205929"/>
                    <a:pt x="176181" y="205864"/>
                    <a:pt x="176181" y="205799"/>
                  </a:cubicBezTo>
                  <a:cubicBezTo>
                    <a:pt x="176181" y="205766"/>
                    <a:pt x="176181" y="205701"/>
                    <a:pt x="176181" y="205636"/>
                  </a:cubicBezTo>
                  <a:cubicBezTo>
                    <a:pt x="176181" y="205603"/>
                    <a:pt x="176181" y="205570"/>
                    <a:pt x="176181" y="205538"/>
                  </a:cubicBezTo>
                  <a:lnTo>
                    <a:pt x="176181" y="88106"/>
                  </a:lnTo>
                  <a:cubicBezTo>
                    <a:pt x="176181" y="64555"/>
                    <a:pt x="167015" y="42438"/>
                    <a:pt x="150379" y="25802"/>
                  </a:cubicBezTo>
                  <a:cubicBezTo>
                    <a:pt x="133742" y="9166"/>
                    <a:pt x="111626" y="0"/>
                    <a:pt x="8810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2413850" y="2033025"/>
              <a:ext cx="979450" cy="978625"/>
            </a:xfrm>
            <a:custGeom>
              <a:avLst/>
              <a:gdLst/>
              <a:ahLst/>
              <a:cxnLst/>
              <a:rect l="l" t="t" r="r" b="b"/>
              <a:pathLst>
                <a:path w="39178" h="39145" extrusionOk="0">
                  <a:moveTo>
                    <a:pt x="19605" y="0"/>
                  </a:moveTo>
                  <a:cubicBezTo>
                    <a:pt x="8808" y="0"/>
                    <a:pt x="1" y="8775"/>
                    <a:pt x="1" y="19572"/>
                  </a:cubicBezTo>
                  <a:cubicBezTo>
                    <a:pt x="1" y="30369"/>
                    <a:pt x="8808" y="39144"/>
                    <a:pt x="19605" y="39144"/>
                  </a:cubicBezTo>
                  <a:cubicBezTo>
                    <a:pt x="30370" y="39144"/>
                    <a:pt x="39177" y="30369"/>
                    <a:pt x="39177" y="19572"/>
                  </a:cubicBezTo>
                  <a:cubicBezTo>
                    <a:pt x="39177" y="16832"/>
                    <a:pt x="38623" y="14190"/>
                    <a:pt x="37514" y="11711"/>
                  </a:cubicBezTo>
                  <a:cubicBezTo>
                    <a:pt x="36985" y="10486"/>
                    <a:pt x="35802" y="9756"/>
                    <a:pt x="34564" y="9756"/>
                  </a:cubicBezTo>
                  <a:cubicBezTo>
                    <a:pt x="34121" y="9756"/>
                    <a:pt x="33670" y="9849"/>
                    <a:pt x="33240" y="10047"/>
                  </a:cubicBezTo>
                  <a:cubicBezTo>
                    <a:pt x="31577" y="10765"/>
                    <a:pt x="30827" y="12689"/>
                    <a:pt x="31544" y="14320"/>
                  </a:cubicBezTo>
                  <a:cubicBezTo>
                    <a:pt x="32262" y="15984"/>
                    <a:pt x="32653" y="17746"/>
                    <a:pt x="32653" y="19572"/>
                  </a:cubicBezTo>
                  <a:cubicBezTo>
                    <a:pt x="32653" y="26749"/>
                    <a:pt x="26782" y="32620"/>
                    <a:pt x="19573" y="32620"/>
                  </a:cubicBezTo>
                  <a:cubicBezTo>
                    <a:pt x="12396" y="32620"/>
                    <a:pt x="6525" y="26749"/>
                    <a:pt x="6525" y="19572"/>
                  </a:cubicBezTo>
                  <a:cubicBezTo>
                    <a:pt x="6525" y="12363"/>
                    <a:pt x="12396" y="6524"/>
                    <a:pt x="19573" y="6524"/>
                  </a:cubicBezTo>
                  <a:cubicBezTo>
                    <a:pt x="21399" y="6524"/>
                    <a:pt x="23161" y="6883"/>
                    <a:pt x="24792" y="7601"/>
                  </a:cubicBezTo>
                  <a:cubicBezTo>
                    <a:pt x="25219" y="7785"/>
                    <a:pt x="25664" y="7873"/>
                    <a:pt x="26101" y="7873"/>
                  </a:cubicBezTo>
                  <a:cubicBezTo>
                    <a:pt x="27365" y="7873"/>
                    <a:pt x="28564" y="7141"/>
                    <a:pt x="29098" y="5905"/>
                  </a:cubicBezTo>
                  <a:cubicBezTo>
                    <a:pt x="29815" y="4241"/>
                    <a:pt x="29065" y="2349"/>
                    <a:pt x="27401" y="1599"/>
                  </a:cubicBezTo>
                  <a:cubicBezTo>
                    <a:pt x="24955" y="522"/>
                    <a:pt x="22313" y="0"/>
                    <a:pt x="1960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4208775" y="2033025"/>
              <a:ext cx="978600" cy="978625"/>
            </a:xfrm>
            <a:custGeom>
              <a:avLst/>
              <a:gdLst/>
              <a:ahLst/>
              <a:cxnLst/>
              <a:rect l="l" t="t" r="r" b="b"/>
              <a:pathLst>
                <a:path w="39144" h="39145" extrusionOk="0">
                  <a:moveTo>
                    <a:pt x="19572" y="0"/>
                  </a:moveTo>
                  <a:cubicBezTo>
                    <a:pt x="8775" y="0"/>
                    <a:pt x="0" y="8775"/>
                    <a:pt x="0" y="19572"/>
                  </a:cubicBezTo>
                  <a:cubicBezTo>
                    <a:pt x="0" y="30369"/>
                    <a:pt x="8775" y="39144"/>
                    <a:pt x="19572" y="39144"/>
                  </a:cubicBezTo>
                  <a:cubicBezTo>
                    <a:pt x="30369" y="39144"/>
                    <a:pt x="39144" y="30369"/>
                    <a:pt x="39144" y="19572"/>
                  </a:cubicBezTo>
                  <a:cubicBezTo>
                    <a:pt x="39144" y="16832"/>
                    <a:pt x="38589" y="14190"/>
                    <a:pt x="37513" y="11711"/>
                  </a:cubicBezTo>
                  <a:cubicBezTo>
                    <a:pt x="36984" y="10486"/>
                    <a:pt x="35802" y="9756"/>
                    <a:pt x="34550" y="9756"/>
                  </a:cubicBezTo>
                  <a:cubicBezTo>
                    <a:pt x="34102" y="9756"/>
                    <a:pt x="33646" y="9849"/>
                    <a:pt x="33207" y="10047"/>
                  </a:cubicBezTo>
                  <a:cubicBezTo>
                    <a:pt x="31576" y="10765"/>
                    <a:pt x="30826" y="12689"/>
                    <a:pt x="31544" y="14320"/>
                  </a:cubicBezTo>
                  <a:cubicBezTo>
                    <a:pt x="32261" y="15984"/>
                    <a:pt x="32620" y="17746"/>
                    <a:pt x="32620" y="19572"/>
                  </a:cubicBezTo>
                  <a:cubicBezTo>
                    <a:pt x="32620" y="26749"/>
                    <a:pt x="26781" y="32620"/>
                    <a:pt x="19572" y="32620"/>
                  </a:cubicBezTo>
                  <a:cubicBezTo>
                    <a:pt x="12363" y="32620"/>
                    <a:pt x="6524" y="26749"/>
                    <a:pt x="6524" y="19572"/>
                  </a:cubicBezTo>
                  <a:cubicBezTo>
                    <a:pt x="6524" y="12363"/>
                    <a:pt x="12363" y="6524"/>
                    <a:pt x="19572" y="6524"/>
                  </a:cubicBezTo>
                  <a:cubicBezTo>
                    <a:pt x="21399" y="6524"/>
                    <a:pt x="23128" y="6883"/>
                    <a:pt x="24791" y="7601"/>
                  </a:cubicBezTo>
                  <a:cubicBezTo>
                    <a:pt x="25219" y="7785"/>
                    <a:pt x="25661" y="7873"/>
                    <a:pt x="26095" y="7873"/>
                  </a:cubicBezTo>
                  <a:cubicBezTo>
                    <a:pt x="27352" y="7873"/>
                    <a:pt x="28540" y="7141"/>
                    <a:pt x="29097" y="5905"/>
                  </a:cubicBezTo>
                  <a:cubicBezTo>
                    <a:pt x="29815" y="4241"/>
                    <a:pt x="29064" y="2349"/>
                    <a:pt x="27401" y="1599"/>
                  </a:cubicBezTo>
                  <a:cubicBezTo>
                    <a:pt x="24922" y="522"/>
                    <a:pt x="22279" y="0"/>
                    <a:pt x="19572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4"/>
          <p:cNvGrpSpPr/>
          <p:nvPr/>
        </p:nvGrpSpPr>
        <p:grpSpPr>
          <a:xfrm>
            <a:off x="4378703" y="3751162"/>
            <a:ext cx="439979" cy="439979"/>
            <a:chOff x="1190625" y="238125"/>
            <a:chExt cx="5219200" cy="5219200"/>
          </a:xfrm>
        </p:grpSpPr>
        <p:sp>
          <p:nvSpPr>
            <p:cNvPr id="151" name="Google Shape;151;p4"/>
            <p:cNvSpPr/>
            <p:nvPr/>
          </p:nvSpPr>
          <p:spPr>
            <a:xfrm>
              <a:off x="1190625" y="238125"/>
              <a:ext cx="4486050" cy="5219200"/>
            </a:xfrm>
            <a:custGeom>
              <a:avLst/>
              <a:gdLst/>
              <a:ahLst/>
              <a:cxnLst/>
              <a:rect l="l" t="t" r="r" b="b"/>
              <a:pathLst>
                <a:path w="179442" h="208768" extrusionOk="0">
                  <a:moveTo>
                    <a:pt x="104384" y="6524"/>
                  </a:moveTo>
                  <a:cubicBezTo>
                    <a:pt x="129436" y="6524"/>
                    <a:pt x="153020" y="15886"/>
                    <a:pt x="171222" y="32913"/>
                  </a:cubicBezTo>
                  <a:lnTo>
                    <a:pt x="102068" y="102068"/>
                  </a:lnTo>
                  <a:cubicBezTo>
                    <a:pt x="100795" y="103340"/>
                    <a:pt x="100795" y="105395"/>
                    <a:pt x="102068" y="106700"/>
                  </a:cubicBezTo>
                  <a:lnTo>
                    <a:pt x="171222" y="175854"/>
                  </a:lnTo>
                  <a:cubicBezTo>
                    <a:pt x="153020" y="192881"/>
                    <a:pt x="129436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075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170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170" y="178170"/>
                  </a:cubicBezTo>
                  <a:cubicBezTo>
                    <a:pt x="179442" y="176898"/>
                    <a:pt x="179442" y="174842"/>
                    <a:pt x="178170" y="173570"/>
                  </a:cubicBezTo>
                  <a:lnTo>
                    <a:pt x="108983" y="104384"/>
                  </a:lnTo>
                  <a:lnTo>
                    <a:pt x="178170" y="35197"/>
                  </a:lnTo>
                  <a:cubicBezTo>
                    <a:pt x="178789" y="34577"/>
                    <a:pt x="179148" y="33729"/>
                    <a:pt x="179148" y="32881"/>
                  </a:cubicBezTo>
                  <a:cubicBezTo>
                    <a:pt x="179148" y="32000"/>
                    <a:pt x="178789" y="31185"/>
                    <a:pt x="178170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3637100" y="1053600"/>
              <a:ext cx="570875" cy="570875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11418" y="1"/>
                  </a:moveTo>
                  <a:cubicBezTo>
                    <a:pt x="5122" y="1"/>
                    <a:pt x="1" y="5122"/>
                    <a:pt x="1" y="11418"/>
                  </a:cubicBezTo>
                  <a:cubicBezTo>
                    <a:pt x="1" y="17713"/>
                    <a:pt x="5122" y="22835"/>
                    <a:pt x="11418" y="22835"/>
                  </a:cubicBezTo>
                  <a:cubicBezTo>
                    <a:pt x="17713" y="22835"/>
                    <a:pt x="22835" y="17713"/>
                    <a:pt x="22835" y="11418"/>
                  </a:cubicBezTo>
                  <a:cubicBezTo>
                    <a:pt x="22835" y="9624"/>
                    <a:pt x="21367" y="8156"/>
                    <a:pt x="19573" y="8156"/>
                  </a:cubicBezTo>
                  <a:cubicBezTo>
                    <a:pt x="17778" y="8156"/>
                    <a:pt x="16311" y="9624"/>
                    <a:pt x="16311" y="11418"/>
                  </a:cubicBezTo>
                  <a:cubicBezTo>
                    <a:pt x="16311" y="14125"/>
                    <a:pt x="14125" y="16311"/>
                    <a:pt x="11418" y="16311"/>
                  </a:cubicBezTo>
                  <a:cubicBezTo>
                    <a:pt x="8710" y="16311"/>
                    <a:pt x="6525" y="14125"/>
                    <a:pt x="6525" y="11418"/>
                  </a:cubicBezTo>
                  <a:cubicBezTo>
                    <a:pt x="6525" y="8710"/>
                    <a:pt x="8710" y="6525"/>
                    <a:pt x="11418" y="6525"/>
                  </a:cubicBezTo>
                  <a:cubicBezTo>
                    <a:pt x="13212" y="6525"/>
                    <a:pt x="14680" y="5057"/>
                    <a:pt x="14680" y="3263"/>
                  </a:cubicBezTo>
                  <a:cubicBezTo>
                    <a:pt x="14680" y="1469"/>
                    <a:pt x="13212" y="1"/>
                    <a:pt x="1141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45260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2" y="1"/>
                    <a:pt x="0" y="4372"/>
                    <a:pt x="0" y="9787"/>
                  </a:cubicBezTo>
                  <a:cubicBezTo>
                    <a:pt x="0" y="15169"/>
                    <a:pt x="4372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516" y="6525"/>
                    <a:pt x="13048" y="7992"/>
                    <a:pt x="13048" y="9787"/>
                  </a:cubicBezTo>
                  <a:cubicBezTo>
                    <a:pt x="13048" y="11581"/>
                    <a:pt x="11581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1" y="6525"/>
                    <a:pt x="13048" y="5057"/>
                    <a:pt x="13048" y="3263"/>
                  </a:cubicBezTo>
                  <a:cubicBezTo>
                    <a:pt x="13048" y="1469"/>
                    <a:pt x="11581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18655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4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92050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8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3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5618" y="1366707"/>
            <a:ext cx="430986" cy="42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897" y="635750"/>
            <a:ext cx="246765" cy="35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2199" y="948072"/>
            <a:ext cx="2056034" cy="274137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5239910" y="0"/>
            <a:ext cx="3761155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שימושי המערכת</a:t>
            </a:r>
            <a:endParaRPr sz="4000" b="1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 descr="תמונה שמכילה טקסט, חנות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7189" y="974463"/>
            <a:ext cx="2056034" cy="271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תמונה שמכילה סגול, כהה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148" y="974463"/>
            <a:ext cx="2056034" cy="274137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6297189" y="3861260"/>
            <a:ext cx="205603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משחק</a:t>
            </a:r>
            <a:endParaRPr sz="3000" dirty="0"/>
          </a:p>
        </p:txBody>
      </p:sp>
      <p:sp>
        <p:nvSpPr>
          <p:cNvPr id="129" name="Google Shape;129;p3"/>
          <p:cNvSpPr txBox="1"/>
          <p:nvPr/>
        </p:nvSpPr>
        <p:spPr>
          <a:xfrm>
            <a:off x="3543983" y="3855280"/>
            <a:ext cx="205603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אימון</a:t>
            </a:r>
            <a:endParaRPr sz="3000" dirty="0"/>
          </a:p>
        </p:txBody>
      </p:sp>
      <p:sp>
        <p:nvSpPr>
          <p:cNvPr id="130" name="Google Shape;130;p3"/>
          <p:cNvSpPr txBox="1"/>
          <p:nvPr/>
        </p:nvSpPr>
        <p:spPr>
          <a:xfrm>
            <a:off x="659148" y="3861260"/>
            <a:ext cx="205603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צפייה</a:t>
            </a:r>
            <a:r>
              <a:rPr lang="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1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אמצעים טכנולוגיים</a:t>
            </a:r>
            <a:endParaRPr sz="4000" b="1" dirty="0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16" name="Google Shape;316;p8"/>
          <p:cNvSpPr txBox="1">
            <a:spLocks noGrp="1"/>
          </p:cNvSpPr>
          <p:nvPr>
            <p:ph type="subTitle" idx="5"/>
          </p:nvPr>
        </p:nvSpPr>
        <p:spPr>
          <a:xfrm>
            <a:off x="3553175" y="2883242"/>
            <a:ext cx="1992968" cy="142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אלגוריתם </a:t>
            </a:r>
            <a:r>
              <a:rPr lang="he-IL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המשמש לפתרון בעיות חיפוש ו</a:t>
            </a:r>
            <a:r>
              <a:rPr lang="es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אופטימיזציה המחקה את תהליך הברירה הטבעית</a:t>
            </a:r>
            <a:r>
              <a:rPr lang="he-IL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050" dirty="0">
              <a:solidFill>
                <a:srgbClr val="F3F3F3"/>
              </a:solidFill>
            </a:endParaRPr>
          </a:p>
        </p:txBody>
      </p:sp>
      <p:sp>
        <p:nvSpPr>
          <p:cNvPr id="317" name="Google Shape;317;p8"/>
          <p:cNvSpPr txBox="1">
            <a:spLocks noGrp="1"/>
          </p:cNvSpPr>
          <p:nvPr>
            <p:ph type="ctrTitle" idx="6"/>
          </p:nvPr>
        </p:nvSpPr>
        <p:spPr>
          <a:xfrm>
            <a:off x="3195524" y="2610544"/>
            <a:ext cx="2760679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26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Genetic Algorithm</a:t>
            </a:r>
            <a:endParaRPr sz="2600" b="1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8"/>
          <p:cNvSpPr txBox="1">
            <a:spLocks noGrp="1"/>
          </p:cNvSpPr>
          <p:nvPr>
            <p:ph type="subTitle" idx="1"/>
          </p:nvPr>
        </p:nvSpPr>
        <p:spPr>
          <a:xfrm>
            <a:off x="865250" y="329637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ספרייתPython </a:t>
            </a:r>
            <a:r>
              <a:rPr lang="he-IL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המספקת </a:t>
            </a:r>
            <a:r>
              <a:rPr lang="he-IL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כלים</a:t>
            </a:r>
            <a:r>
              <a:rPr lang="es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לפיתוח משחקים</a:t>
            </a:r>
            <a:r>
              <a:rPr lang="he-IL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וממשקים גרפיים.</a:t>
            </a:r>
          </a:p>
        </p:txBody>
      </p:sp>
      <p:sp>
        <p:nvSpPr>
          <p:cNvPr id="319" name="Google Shape;319;p8"/>
          <p:cNvSpPr txBox="1">
            <a:spLocks noGrp="1"/>
          </p:cNvSpPr>
          <p:nvPr>
            <p:ph type="subTitle" idx="2"/>
          </p:nvPr>
        </p:nvSpPr>
        <p:spPr>
          <a:xfrm>
            <a:off x="6314044" y="2547409"/>
            <a:ext cx="1992968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ספרייה המממשת אלגוריתם </a:t>
            </a:r>
            <a:r>
              <a:rPr lang="he-IL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גנטי ללימוד</a:t>
            </a:r>
            <a:r>
              <a:rPr lang="es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מכונה</a:t>
            </a:r>
            <a:r>
              <a:rPr lang="he-IL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באמצעות </a:t>
            </a:r>
            <a:r>
              <a:rPr lang="es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רשתות עצביות מלאכותיו</a:t>
            </a:r>
            <a:r>
              <a:rPr lang="he-IL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ת </a:t>
            </a:r>
            <a:r>
              <a:rPr lang="es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(ANNs</a:t>
            </a:r>
            <a:r>
              <a:rPr lang="en-US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he-IL" sz="14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8"/>
          <p:cNvSpPr txBox="1">
            <a:spLocks noGrp="1"/>
          </p:cNvSpPr>
          <p:nvPr>
            <p:ph type="ctrTitle" idx="4"/>
          </p:nvPr>
        </p:nvSpPr>
        <p:spPr>
          <a:xfrm>
            <a:off x="6045371" y="23082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26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NEAT</a:t>
            </a:r>
            <a:endParaRPr sz="2600" b="1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8"/>
          <p:cNvSpPr txBox="1">
            <a:spLocks noGrp="1"/>
          </p:cNvSpPr>
          <p:nvPr>
            <p:ph type="ctrTitle" idx="3"/>
          </p:nvPr>
        </p:nvSpPr>
        <p:spPr>
          <a:xfrm>
            <a:off x="454289" y="306283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26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PyGame</a:t>
            </a:r>
            <a:endParaRPr sz="2600" b="1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1297508" y="2072036"/>
            <a:ext cx="953381" cy="799693"/>
            <a:chOff x="1606521" y="1292928"/>
            <a:chExt cx="953381" cy="799693"/>
          </a:xfrm>
        </p:grpSpPr>
        <p:sp>
          <p:nvSpPr>
            <p:cNvPr id="323" name="Google Shape;323;p8"/>
            <p:cNvSpPr/>
            <p:nvPr/>
          </p:nvSpPr>
          <p:spPr>
            <a:xfrm>
              <a:off x="1636265" y="1348894"/>
              <a:ext cx="893897" cy="743727"/>
            </a:xfrm>
            <a:custGeom>
              <a:avLst/>
              <a:gdLst/>
              <a:ahLst/>
              <a:cxnLst/>
              <a:rect l="l" t="t" r="r" b="b"/>
              <a:pathLst>
                <a:path w="57615" h="47936" extrusionOk="0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1606521" y="1319150"/>
              <a:ext cx="953381" cy="693660"/>
            </a:xfrm>
            <a:custGeom>
              <a:avLst/>
              <a:gdLst/>
              <a:ahLst/>
              <a:cxnLst/>
              <a:rect l="l" t="t" r="r" b="b"/>
              <a:pathLst>
                <a:path w="61449" h="44709" extrusionOk="0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1610027" y="1292928"/>
              <a:ext cx="698640" cy="29758"/>
            </a:xfrm>
            <a:custGeom>
              <a:avLst/>
              <a:gdLst/>
              <a:ahLst/>
              <a:cxnLst/>
              <a:rect l="l" t="t" r="r" b="b"/>
              <a:pathLst>
                <a:path w="45030" h="1918" extrusionOk="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242896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242896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169573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169573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8"/>
          <p:cNvGrpSpPr/>
          <p:nvPr/>
        </p:nvGrpSpPr>
        <p:grpSpPr>
          <a:xfrm>
            <a:off x="6871704" y="1341790"/>
            <a:ext cx="953381" cy="799693"/>
            <a:chOff x="1606521" y="1292928"/>
            <a:chExt cx="953381" cy="799693"/>
          </a:xfrm>
        </p:grpSpPr>
        <p:sp>
          <p:nvSpPr>
            <p:cNvPr id="331" name="Google Shape;331;p8"/>
            <p:cNvSpPr/>
            <p:nvPr/>
          </p:nvSpPr>
          <p:spPr>
            <a:xfrm>
              <a:off x="1636265" y="1348894"/>
              <a:ext cx="893897" cy="743727"/>
            </a:xfrm>
            <a:custGeom>
              <a:avLst/>
              <a:gdLst/>
              <a:ahLst/>
              <a:cxnLst/>
              <a:rect l="l" t="t" r="r" b="b"/>
              <a:pathLst>
                <a:path w="57615" h="47936" extrusionOk="0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1606521" y="1319150"/>
              <a:ext cx="953381" cy="693660"/>
            </a:xfrm>
            <a:custGeom>
              <a:avLst/>
              <a:gdLst/>
              <a:ahLst/>
              <a:cxnLst/>
              <a:rect l="l" t="t" r="r" b="b"/>
              <a:pathLst>
                <a:path w="61449" h="44709" extrusionOk="0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1610027" y="1292928"/>
              <a:ext cx="698640" cy="29758"/>
            </a:xfrm>
            <a:custGeom>
              <a:avLst/>
              <a:gdLst/>
              <a:ahLst/>
              <a:cxnLst/>
              <a:rect l="l" t="t" r="r" b="b"/>
              <a:pathLst>
                <a:path w="45030" h="1918" extrusionOk="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242896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42896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169573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169573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8"/>
          <p:cNvGrpSpPr/>
          <p:nvPr/>
        </p:nvGrpSpPr>
        <p:grpSpPr>
          <a:xfrm>
            <a:off x="4059767" y="1700957"/>
            <a:ext cx="953381" cy="799693"/>
            <a:chOff x="1606521" y="1292928"/>
            <a:chExt cx="953381" cy="799693"/>
          </a:xfrm>
        </p:grpSpPr>
        <p:sp>
          <p:nvSpPr>
            <p:cNvPr id="339" name="Google Shape;339;p8"/>
            <p:cNvSpPr/>
            <p:nvPr/>
          </p:nvSpPr>
          <p:spPr>
            <a:xfrm>
              <a:off x="1636265" y="1348894"/>
              <a:ext cx="893897" cy="743727"/>
            </a:xfrm>
            <a:custGeom>
              <a:avLst/>
              <a:gdLst/>
              <a:ahLst/>
              <a:cxnLst/>
              <a:rect l="l" t="t" r="r" b="b"/>
              <a:pathLst>
                <a:path w="57615" h="47936" extrusionOk="0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1606521" y="1319150"/>
              <a:ext cx="953381" cy="693660"/>
            </a:xfrm>
            <a:custGeom>
              <a:avLst/>
              <a:gdLst/>
              <a:ahLst/>
              <a:cxnLst/>
              <a:rect l="l" t="t" r="r" b="b"/>
              <a:pathLst>
                <a:path w="61449" h="44709" extrusionOk="0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1610027" y="1292928"/>
              <a:ext cx="698640" cy="29758"/>
            </a:xfrm>
            <a:custGeom>
              <a:avLst/>
              <a:gdLst/>
              <a:ahLst/>
              <a:cxnLst/>
              <a:rect l="l" t="t" r="r" b="b"/>
              <a:pathLst>
                <a:path w="45030" h="1918" extrusionOk="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242896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242896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169573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169573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46" name="Google Shape;346;p8"/>
          <p:cNvCxnSpPr/>
          <p:nvPr/>
        </p:nvCxnSpPr>
        <p:spPr>
          <a:xfrm rot="10800000" flipH="1">
            <a:off x="2471604" y="2123915"/>
            <a:ext cx="1333500" cy="419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47" name="Google Shape;347;p8"/>
          <p:cNvCxnSpPr/>
          <p:nvPr/>
        </p:nvCxnSpPr>
        <p:spPr>
          <a:xfrm rot="10800000" flipH="1">
            <a:off x="5294213" y="1708065"/>
            <a:ext cx="1333500" cy="419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48" name="Google Shape;348;p8" descr="תמונה שמכילה משחק אתלטי, ספורט, מרוצף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4271" y="1774943"/>
            <a:ext cx="697943" cy="69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1385" y="1445455"/>
            <a:ext cx="627172" cy="6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8" descr="תמונה שמכילה אומנות קליפיפם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0501" y="2021346"/>
            <a:ext cx="892913" cy="89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תמונה 26">
            <a:extLst>
              <a:ext uri="{FF2B5EF4-FFF2-40B4-BE49-F238E27FC236}">
                <a16:creationId xmlns:a16="http://schemas.microsoft.com/office/drawing/2014/main" id="{D387029E-7A2D-17E3-431A-7BD74C550A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26704" y="3439097"/>
            <a:ext cx="2173988" cy="1093555"/>
          </a:xfrm>
          <a:prstGeom prst="rect">
            <a:avLst/>
          </a:prstGeom>
        </p:spPr>
      </p:pic>
      <p:sp>
        <p:nvSpPr>
          <p:cNvPr id="355" name="Google Shape;355;p9"/>
          <p:cNvSpPr txBox="1">
            <a:spLocks noGrp="1"/>
          </p:cNvSpPr>
          <p:nvPr>
            <p:ph type="ctrTitle"/>
          </p:nvPr>
        </p:nvSpPr>
        <p:spPr>
          <a:xfrm>
            <a:off x="2978980" y="-58622"/>
            <a:ext cx="3181649" cy="82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he-IL" sz="4000" b="1" dirty="0">
                <a:solidFill>
                  <a:srgbClr val="F3F3F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אלגוריתם גנטי</a:t>
            </a:r>
            <a:endParaRPr sz="4000" b="1" dirty="0">
              <a:solidFill>
                <a:srgbClr val="F3F3F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6" name="Google Shape;356;p9"/>
          <p:cNvPicPr preferRelativeResize="0"/>
          <p:nvPr/>
        </p:nvPicPr>
        <p:blipFill rotWithShape="1">
          <a:blip r:embed="rId4">
            <a:alphaModFix/>
          </a:blip>
          <a:srcRect l="12328" t="11619" r="12535" b="12669"/>
          <a:stretch/>
        </p:blipFill>
        <p:spPr>
          <a:xfrm>
            <a:off x="3212869" y="1356376"/>
            <a:ext cx="2717962" cy="266211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9"/>
          <p:cNvSpPr txBox="1">
            <a:spLocks noGrp="1"/>
          </p:cNvSpPr>
          <p:nvPr>
            <p:ph type="ctrTitle" idx="7"/>
          </p:nvPr>
        </p:nvSpPr>
        <p:spPr>
          <a:xfrm>
            <a:off x="614163" y="679698"/>
            <a:ext cx="2109045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rtl="1"/>
            <a:r>
              <a:rPr lang="he-IL" sz="2400" dirty="0">
                <a:solidFill>
                  <a:srgbClr val="F3F3F3"/>
                </a:solidFill>
                <a:latin typeface="Calibri" panose="020F0502020204030204" pitchFamily="34" charset="0"/>
                <a:cs typeface="Calibri" panose="020F0502020204030204" pitchFamily="34" charset="0"/>
                <a:sym typeface="Teko"/>
              </a:rPr>
              <a:t>בחירה לפי פונקציית התאמה</a:t>
            </a:r>
            <a:endParaRPr sz="2400" dirty="0">
              <a:solidFill>
                <a:srgbClr val="F3F3F3"/>
              </a:solidFill>
              <a:latin typeface="Calibri" panose="020F0502020204030204" pitchFamily="34" charset="0"/>
              <a:cs typeface="Calibri" panose="020F0502020204030204" pitchFamily="34" charset="0"/>
              <a:sym typeface="Teko"/>
            </a:endParaRPr>
          </a:p>
        </p:txBody>
      </p:sp>
      <p:sp>
        <p:nvSpPr>
          <p:cNvPr id="362" name="Google Shape;362;p9"/>
          <p:cNvSpPr txBox="1">
            <a:spLocks noGrp="1"/>
          </p:cNvSpPr>
          <p:nvPr>
            <p:ph type="ctrTitle" idx="3"/>
          </p:nvPr>
        </p:nvSpPr>
        <p:spPr>
          <a:xfrm>
            <a:off x="6791574" y="400975"/>
            <a:ext cx="1962811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he-IL" sz="2400" dirty="0">
                <a:solidFill>
                  <a:srgbClr val="F3F3F3"/>
                </a:solidFill>
                <a:latin typeface="Calibri" panose="020F0502020204030204" pitchFamily="34" charset="0"/>
                <a:ea typeface="Teko"/>
                <a:cs typeface="Calibri" panose="020F0502020204030204" pitchFamily="34" charset="0"/>
                <a:sym typeface="Teko"/>
              </a:rPr>
              <a:t>יצירת אוכלוסייה</a:t>
            </a:r>
            <a:endParaRPr sz="2400" dirty="0">
              <a:solidFill>
                <a:srgbClr val="F3F3F3"/>
              </a:solidFill>
              <a:latin typeface="Calibri" panose="020F0502020204030204" pitchFamily="34" charset="0"/>
              <a:ea typeface="Teko"/>
              <a:cs typeface="Calibri" panose="020F0502020204030204" pitchFamily="34" charset="0"/>
              <a:sym typeface="Teko"/>
            </a:endParaRPr>
          </a:p>
        </p:txBody>
      </p:sp>
      <p:sp>
        <p:nvSpPr>
          <p:cNvPr id="363" name="Google Shape;363;p9"/>
          <p:cNvSpPr txBox="1">
            <a:spLocks noGrp="1"/>
          </p:cNvSpPr>
          <p:nvPr>
            <p:ph type="ctrTitle" idx="5"/>
          </p:nvPr>
        </p:nvSpPr>
        <p:spPr>
          <a:xfrm>
            <a:off x="6273048" y="3227073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he-IL" sz="2400" dirty="0">
                <a:solidFill>
                  <a:srgbClr val="F3F3F3"/>
                </a:solidFill>
                <a:latin typeface="Calibri" panose="020F0502020204030204" pitchFamily="34" charset="0"/>
                <a:cs typeface="Calibri" panose="020F0502020204030204" pitchFamily="34" charset="0"/>
                <a:sym typeface="Teko"/>
              </a:rPr>
              <a:t>מוטציה</a:t>
            </a:r>
            <a:endParaRPr dirty="0">
              <a:solidFill>
                <a:srgbClr val="F3F3F3"/>
              </a:solidFill>
              <a:latin typeface="Calibri" panose="020F0502020204030204" pitchFamily="34" charset="0"/>
              <a:cs typeface="Calibri" panose="020F0502020204030204" pitchFamily="34" charset="0"/>
              <a:sym typeface="Teko"/>
            </a:endParaRPr>
          </a:p>
        </p:txBody>
      </p:sp>
      <p:sp>
        <p:nvSpPr>
          <p:cNvPr id="364" name="Google Shape;364;p9"/>
          <p:cNvSpPr txBox="1">
            <a:spLocks noGrp="1"/>
          </p:cNvSpPr>
          <p:nvPr>
            <p:ph type="ctrTitle" idx="2"/>
          </p:nvPr>
        </p:nvSpPr>
        <p:spPr>
          <a:xfrm>
            <a:off x="1266584" y="308450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he-IL" sz="2400" dirty="0">
                <a:solidFill>
                  <a:srgbClr val="F3F3F3"/>
                </a:solidFill>
                <a:latin typeface="Calibri" panose="020F0502020204030204" pitchFamily="34" charset="0"/>
                <a:cs typeface="Calibri" panose="020F0502020204030204" pitchFamily="34" charset="0"/>
                <a:sym typeface="Teko"/>
              </a:rPr>
              <a:t>הכלאה</a:t>
            </a:r>
            <a:endParaRPr dirty="0">
              <a:solidFill>
                <a:srgbClr val="F3F3F3"/>
              </a:solidFill>
              <a:latin typeface="Calibri" panose="020F0502020204030204" pitchFamily="34" charset="0"/>
              <a:cs typeface="Calibri" panose="020F0502020204030204" pitchFamily="34" charset="0"/>
              <a:sym typeface="Teko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4510200" y="37253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5550600" y="26903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4510200" y="16557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9"/>
          <p:cNvCxnSpPr>
            <a:cxnSpLocks/>
            <a:stCxn id="367" idx="3"/>
          </p:cNvCxnSpPr>
          <p:nvPr/>
        </p:nvCxnSpPr>
        <p:spPr>
          <a:xfrm flipV="1">
            <a:off x="4633800" y="928231"/>
            <a:ext cx="2202854" cy="7892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369" name="Google Shape;369;p9"/>
          <p:cNvCxnSpPr>
            <a:cxnSpLocks/>
            <a:stCxn id="366" idx="3"/>
          </p:cNvCxnSpPr>
          <p:nvPr/>
        </p:nvCxnSpPr>
        <p:spPr>
          <a:xfrm>
            <a:off x="5674200" y="2752100"/>
            <a:ext cx="1049416" cy="9377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370" name="Google Shape;370;p9"/>
          <p:cNvCxnSpPr/>
          <p:nvPr/>
        </p:nvCxnSpPr>
        <p:spPr>
          <a:xfrm rot="10800000">
            <a:off x="2670145" y="1032323"/>
            <a:ext cx="1119900" cy="8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371" name="Google Shape;371;p9"/>
          <p:cNvCxnSpPr>
            <a:cxnSpLocks/>
            <a:stCxn id="365" idx="1"/>
          </p:cNvCxnSpPr>
          <p:nvPr/>
        </p:nvCxnSpPr>
        <p:spPr>
          <a:xfrm rot="10800000" flipV="1">
            <a:off x="2816706" y="3787124"/>
            <a:ext cx="1693495" cy="8251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sm" len="sm"/>
            <a:tailEnd type="none" w="sm" len="sm"/>
          </a:ln>
        </p:spPr>
      </p:cxnSp>
      <p:grpSp>
        <p:nvGrpSpPr>
          <p:cNvPr id="372" name="Google Shape;372;p9"/>
          <p:cNvGrpSpPr/>
          <p:nvPr/>
        </p:nvGrpSpPr>
        <p:grpSpPr>
          <a:xfrm>
            <a:off x="4386421" y="2552619"/>
            <a:ext cx="377870" cy="288096"/>
            <a:chOff x="1190625" y="858100"/>
            <a:chExt cx="5219200" cy="3979225"/>
          </a:xfrm>
        </p:grpSpPr>
        <p:sp>
          <p:nvSpPr>
            <p:cNvPr id="373" name="Google Shape;373;p9"/>
            <p:cNvSpPr/>
            <p:nvPr/>
          </p:nvSpPr>
          <p:spPr>
            <a:xfrm>
              <a:off x="1190625" y="134637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cubicBezTo>
                    <a:pt x="4828" y="12005"/>
                    <a:pt x="6198" y="10602"/>
                    <a:pt x="6198" y="8906"/>
                  </a:cubicBezTo>
                  <a:lnTo>
                    <a:pt x="6198" y="6198"/>
                  </a:lnTo>
                  <a:lnTo>
                    <a:pt x="9264" y="6198"/>
                  </a:lnTo>
                  <a:cubicBezTo>
                    <a:pt x="10993" y="6198"/>
                    <a:pt x="12396" y="4828"/>
                    <a:pt x="12396" y="3099"/>
                  </a:cubicBezTo>
                  <a:cubicBezTo>
                    <a:pt x="12396" y="1370"/>
                    <a:pt x="10993" y="0"/>
                    <a:pt x="9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6099900" y="134637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3132" y="0"/>
                  </a:moveTo>
                  <a:cubicBezTo>
                    <a:pt x="1403" y="0"/>
                    <a:pt x="1" y="1370"/>
                    <a:pt x="1" y="3099"/>
                  </a:cubicBezTo>
                  <a:cubicBezTo>
                    <a:pt x="1" y="4828"/>
                    <a:pt x="1403" y="6198"/>
                    <a:pt x="3132" y="6198"/>
                  </a:cubicBezTo>
                  <a:lnTo>
                    <a:pt x="6198" y="6198"/>
                  </a:lnTo>
                  <a:lnTo>
                    <a:pt x="6198" y="8906"/>
                  </a:lnTo>
                  <a:cubicBezTo>
                    <a:pt x="6198" y="10602"/>
                    <a:pt x="7568" y="12005"/>
                    <a:pt x="9297" y="12005"/>
                  </a:cubicBez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099"/>
                  </a:lnTo>
                  <a:cubicBezTo>
                    <a:pt x="12396" y="1370"/>
                    <a:pt x="10993" y="0"/>
                    <a:pt x="9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190625" y="404892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1"/>
                  </a:moveTo>
                  <a:cubicBezTo>
                    <a:pt x="1403" y="1"/>
                    <a:pt x="0" y="1403"/>
                    <a:pt x="0" y="3100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lnTo>
                    <a:pt x="9264" y="12005"/>
                  </a:lnTo>
                  <a:cubicBezTo>
                    <a:pt x="10993" y="12005"/>
                    <a:pt x="12396" y="10602"/>
                    <a:pt x="12396" y="8906"/>
                  </a:cubicBezTo>
                  <a:cubicBezTo>
                    <a:pt x="12396" y="7177"/>
                    <a:pt x="10993" y="5807"/>
                    <a:pt x="9264" y="5807"/>
                  </a:cubicBezTo>
                  <a:lnTo>
                    <a:pt x="6198" y="5807"/>
                  </a:lnTo>
                  <a:lnTo>
                    <a:pt x="6198" y="3100"/>
                  </a:lnTo>
                  <a:cubicBezTo>
                    <a:pt x="6198" y="1403"/>
                    <a:pt x="482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6099900" y="404892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9297" y="1"/>
                  </a:moveTo>
                  <a:cubicBezTo>
                    <a:pt x="7568" y="1"/>
                    <a:pt x="6198" y="1403"/>
                    <a:pt x="6198" y="3100"/>
                  </a:cubicBezTo>
                  <a:lnTo>
                    <a:pt x="6198" y="5807"/>
                  </a:lnTo>
                  <a:lnTo>
                    <a:pt x="3132" y="5807"/>
                  </a:lnTo>
                  <a:cubicBezTo>
                    <a:pt x="1403" y="5807"/>
                    <a:pt x="1" y="7177"/>
                    <a:pt x="1" y="8906"/>
                  </a:cubicBezTo>
                  <a:cubicBezTo>
                    <a:pt x="1" y="10602"/>
                    <a:pt x="1403" y="12005"/>
                    <a:pt x="3132" y="12005"/>
                  </a:cubicBezTo>
                  <a:lnTo>
                    <a:pt x="9297" y="12005"/>
                  </a:ln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100"/>
                  </a:lnTo>
                  <a:cubicBezTo>
                    <a:pt x="12396" y="1403"/>
                    <a:pt x="10993" y="1"/>
                    <a:pt x="9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3612650" y="858100"/>
              <a:ext cx="375150" cy="257500"/>
            </a:xfrm>
            <a:custGeom>
              <a:avLst/>
              <a:gdLst/>
              <a:ahLst/>
              <a:cxnLst/>
              <a:rect l="l" t="t" r="r" b="b"/>
              <a:pathLst>
                <a:path w="15006" h="10300" extrusionOk="0">
                  <a:moveTo>
                    <a:pt x="3409" y="0"/>
                  </a:moveTo>
                  <a:cubicBezTo>
                    <a:pt x="2610" y="0"/>
                    <a:pt x="1810" y="302"/>
                    <a:pt x="1207" y="905"/>
                  </a:cubicBezTo>
                  <a:cubicBezTo>
                    <a:pt x="0" y="2145"/>
                    <a:pt x="0" y="4102"/>
                    <a:pt x="1207" y="5309"/>
                  </a:cubicBezTo>
                  <a:lnTo>
                    <a:pt x="5317" y="9387"/>
                  </a:lnTo>
                  <a:cubicBezTo>
                    <a:pt x="5904" y="10006"/>
                    <a:pt x="6720" y="10300"/>
                    <a:pt x="7503" y="10300"/>
                  </a:cubicBezTo>
                  <a:cubicBezTo>
                    <a:pt x="8285" y="10300"/>
                    <a:pt x="9101" y="10006"/>
                    <a:pt x="9688" y="9387"/>
                  </a:cubicBezTo>
                  <a:lnTo>
                    <a:pt x="13798" y="5309"/>
                  </a:lnTo>
                  <a:cubicBezTo>
                    <a:pt x="15005" y="4102"/>
                    <a:pt x="15005" y="2145"/>
                    <a:pt x="13798" y="905"/>
                  </a:cubicBezTo>
                  <a:cubicBezTo>
                    <a:pt x="13195" y="302"/>
                    <a:pt x="12396" y="0"/>
                    <a:pt x="11596" y="0"/>
                  </a:cubicBezTo>
                  <a:cubicBezTo>
                    <a:pt x="10797" y="0"/>
                    <a:pt x="9998" y="302"/>
                    <a:pt x="9395" y="905"/>
                  </a:cubicBezTo>
                  <a:lnTo>
                    <a:pt x="7503" y="2830"/>
                  </a:lnTo>
                  <a:lnTo>
                    <a:pt x="5611" y="905"/>
                  </a:lnTo>
                  <a:cubicBezTo>
                    <a:pt x="5007" y="302"/>
                    <a:pt x="4208" y="0"/>
                    <a:pt x="3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3612650" y="4579400"/>
              <a:ext cx="375150" cy="257925"/>
            </a:xfrm>
            <a:custGeom>
              <a:avLst/>
              <a:gdLst/>
              <a:ahLst/>
              <a:cxnLst/>
              <a:rect l="l" t="t" r="r" b="b"/>
              <a:pathLst>
                <a:path w="15006" h="10317" extrusionOk="0">
                  <a:moveTo>
                    <a:pt x="7503" y="1"/>
                  </a:moveTo>
                  <a:cubicBezTo>
                    <a:pt x="6712" y="1"/>
                    <a:pt x="5921" y="311"/>
                    <a:pt x="5317" y="931"/>
                  </a:cubicBezTo>
                  <a:lnTo>
                    <a:pt x="1207" y="5008"/>
                  </a:lnTo>
                  <a:cubicBezTo>
                    <a:pt x="0" y="6215"/>
                    <a:pt x="0" y="8172"/>
                    <a:pt x="1207" y="9412"/>
                  </a:cubicBezTo>
                  <a:cubicBezTo>
                    <a:pt x="1810" y="10015"/>
                    <a:pt x="2610" y="10317"/>
                    <a:pt x="3409" y="10317"/>
                  </a:cubicBezTo>
                  <a:cubicBezTo>
                    <a:pt x="4208" y="10317"/>
                    <a:pt x="5007" y="10015"/>
                    <a:pt x="5611" y="9412"/>
                  </a:cubicBezTo>
                  <a:lnTo>
                    <a:pt x="7503" y="7487"/>
                  </a:lnTo>
                  <a:lnTo>
                    <a:pt x="9395" y="9412"/>
                  </a:lnTo>
                  <a:cubicBezTo>
                    <a:pt x="10014" y="9999"/>
                    <a:pt x="10797" y="10292"/>
                    <a:pt x="11613" y="10292"/>
                  </a:cubicBezTo>
                  <a:cubicBezTo>
                    <a:pt x="12396" y="10292"/>
                    <a:pt x="13178" y="9999"/>
                    <a:pt x="13798" y="9412"/>
                  </a:cubicBezTo>
                  <a:cubicBezTo>
                    <a:pt x="15005" y="8172"/>
                    <a:pt x="15005" y="6215"/>
                    <a:pt x="13798" y="5008"/>
                  </a:cubicBezTo>
                  <a:lnTo>
                    <a:pt x="9688" y="931"/>
                  </a:lnTo>
                  <a:cubicBezTo>
                    <a:pt x="9085" y="311"/>
                    <a:pt x="8294" y="1"/>
                    <a:pt x="7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3203250" y="2222225"/>
              <a:ext cx="1193925" cy="1250975"/>
            </a:xfrm>
            <a:custGeom>
              <a:avLst/>
              <a:gdLst/>
              <a:ahLst/>
              <a:cxnLst/>
              <a:rect l="l" t="t" r="r" b="b"/>
              <a:pathLst>
                <a:path w="47757" h="50039" extrusionOk="0">
                  <a:moveTo>
                    <a:pt x="33730" y="6198"/>
                  </a:moveTo>
                  <a:cubicBezTo>
                    <a:pt x="38036" y="6198"/>
                    <a:pt x="41559" y="9721"/>
                    <a:pt x="41559" y="14027"/>
                  </a:cubicBezTo>
                  <a:cubicBezTo>
                    <a:pt x="41559" y="18332"/>
                    <a:pt x="38036" y="21823"/>
                    <a:pt x="33730" y="21823"/>
                  </a:cubicBezTo>
                  <a:cubicBezTo>
                    <a:pt x="29424" y="21823"/>
                    <a:pt x="25934" y="18332"/>
                    <a:pt x="25934" y="14027"/>
                  </a:cubicBezTo>
                  <a:cubicBezTo>
                    <a:pt x="25934" y="9721"/>
                    <a:pt x="29424" y="6198"/>
                    <a:pt x="33730" y="6198"/>
                  </a:cubicBezTo>
                  <a:close/>
                  <a:moveTo>
                    <a:pt x="20062" y="11026"/>
                  </a:moveTo>
                  <a:lnTo>
                    <a:pt x="20062" y="11026"/>
                  </a:lnTo>
                  <a:cubicBezTo>
                    <a:pt x="19834" y="12004"/>
                    <a:pt x="19736" y="12983"/>
                    <a:pt x="19736" y="14027"/>
                  </a:cubicBezTo>
                  <a:cubicBezTo>
                    <a:pt x="19736" y="21758"/>
                    <a:pt x="26031" y="28021"/>
                    <a:pt x="33730" y="28021"/>
                  </a:cubicBezTo>
                  <a:cubicBezTo>
                    <a:pt x="35687" y="28021"/>
                    <a:pt x="37514" y="27629"/>
                    <a:pt x="39210" y="26912"/>
                  </a:cubicBezTo>
                  <a:cubicBezTo>
                    <a:pt x="39210" y="27075"/>
                    <a:pt x="39210" y="27205"/>
                    <a:pt x="39210" y="27336"/>
                  </a:cubicBezTo>
                  <a:cubicBezTo>
                    <a:pt x="39210" y="36437"/>
                    <a:pt x="31805" y="43841"/>
                    <a:pt x="22704" y="43841"/>
                  </a:cubicBezTo>
                  <a:cubicBezTo>
                    <a:pt x="13603" y="43841"/>
                    <a:pt x="6199" y="36437"/>
                    <a:pt x="6199" y="27336"/>
                  </a:cubicBezTo>
                  <a:cubicBezTo>
                    <a:pt x="6199" y="19115"/>
                    <a:pt x="12201" y="12298"/>
                    <a:pt x="20062" y="11026"/>
                  </a:cubicBezTo>
                  <a:close/>
                  <a:moveTo>
                    <a:pt x="33730" y="0"/>
                  </a:moveTo>
                  <a:cubicBezTo>
                    <a:pt x="29620" y="0"/>
                    <a:pt x="25901" y="1794"/>
                    <a:pt x="23357" y="4632"/>
                  </a:cubicBezTo>
                  <a:cubicBezTo>
                    <a:pt x="23128" y="4632"/>
                    <a:pt x="22933" y="4600"/>
                    <a:pt x="22704" y="4600"/>
                  </a:cubicBezTo>
                  <a:cubicBezTo>
                    <a:pt x="10178" y="4600"/>
                    <a:pt x="1" y="14810"/>
                    <a:pt x="1" y="27336"/>
                  </a:cubicBezTo>
                  <a:cubicBezTo>
                    <a:pt x="1" y="39862"/>
                    <a:pt x="10178" y="50039"/>
                    <a:pt x="22704" y="50039"/>
                  </a:cubicBezTo>
                  <a:cubicBezTo>
                    <a:pt x="35230" y="50039"/>
                    <a:pt x="45408" y="39862"/>
                    <a:pt x="45408" y="27336"/>
                  </a:cubicBezTo>
                  <a:cubicBezTo>
                    <a:pt x="45408" y="25672"/>
                    <a:pt x="45245" y="24041"/>
                    <a:pt x="44886" y="22508"/>
                  </a:cubicBezTo>
                  <a:cubicBezTo>
                    <a:pt x="46680" y="20127"/>
                    <a:pt x="47756" y="17191"/>
                    <a:pt x="47756" y="14027"/>
                  </a:cubicBezTo>
                  <a:cubicBezTo>
                    <a:pt x="47756" y="6296"/>
                    <a:pt x="41461" y="0"/>
                    <a:pt x="33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243625" y="1283575"/>
              <a:ext cx="5113175" cy="3129100"/>
            </a:xfrm>
            <a:custGeom>
              <a:avLst/>
              <a:gdLst/>
              <a:ahLst/>
              <a:cxnLst/>
              <a:rect l="l" t="t" r="r" b="b"/>
              <a:pathLst>
                <a:path w="204527" h="125164" extrusionOk="0">
                  <a:moveTo>
                    <a:pt x="102264" y="7373"/>
                  </a:moveTo>
                  <a:cubicBezTo>
                    <a:pt x="111136" y="7373"/>
                    <a:pt x="119585" y="9428"/>
                    <a:pt x="127413" y="13440"/>
                  </a:cubicBezTo>
                  <a:cubicBezTo>
                    <a:pt x="134883" y="17257"/>
                    <a:pt x="141505" y="22867"/>
                    <a:pt x="146529" y="29620"/>
                  </a:cubicBezTo>
                  <a:cubicBezTo>
                    <a:pt x="147127" y="30430"/>
                    <a:pt x="148057" y="30853"/>
                    <a:pt x="149001" y="30853"/>
                  </a:cubicBezTo>
                  <a:cubicBezTo>
                    <a:pt x="149651" y="30853"/>
                    <a:pt x="150308" y="30652"/>
                    <a:pt x="150867" y="30239"/>
                  </a:cubicBezTo>
                  <a:cubicBezTo>
                    <a:pt x="152237" y="29195"/>
                    <a:pt x="152531" y="27271"/>
                    <a:pt x="151487" y="25901"/>
                  </a:cubicBezTo>
                  <a:cubicBezTo>
                    <a:pt x="147540" y="20551"/>
                    <a:pt x="142680" y="15887"/>
                    <a:pt x="137199" y="12103"/>
                  </a:cubicBezTo>
                  <a:lnTo>
                    <a:pt x="137199" y="12103"/>
                  </a:lnTo>
                  <a:cubicBezTo>
                    <a:pt x="143528" y="14288"/>
                    <a:pt x="149660" y="17061"/>
                    <a:pt x="155499" y="20388"/>
                  </a:cubicBezTo>
                  <a:cubicBezTo>
                    <a:pt x="172755" y="30239"/>
                    <a:pt x="187010" y="44429"/>
                    <a:pt x="197905" y="62566"/>
                  </a:cubicBezTo>
                  <a:cubicBezTo>
                    <a:pt x="183291" y="86867"/>
                    <a:pt x="161991" y="104482"/>
                    <a:pt x="137102" y="113061"/>
                  </a:cubicBezTo>
                  <a:cubicBezTo>
                    <a:pt x="153151" y="101970"/>
                    <a:pt x="163654" y="83475"/>
                    <a:pt x="163654" y="62566"/>
                  </a:cubicBezTo>
                  <a:cubicBezTo>
                    <a:pt x="163654" y="57281"/>
                    <a:pt x="162969" y="52062"/>
                    <a:pt x="161664" y="47006"/>
                  </a:cubicBezTo>
                  <a:cubicBezTo>
                    <a:pt x="161309" y="45613"/>
                    <a:pt x="160063" y="44678"/>
                    <a:pt x="158691" y="44678"/>
                  </a:cubicBezTo>
                  <a:cubicBezTo>
                    <a:pt x="158423" y="44678"/>
                    <a:pt x="158151" y="44713"/>
                    <a:pt x="157880" y="44788"/>
                  </a:cubicBezTo>
                  <a:cubicBezTo>
                    <a:pt x="156217" y="45212"/>
                    <a:pt x="155238" y="46908"/>
                    <a:pt x="155662" y="48572"/>
                  </a:cubicBezTo>
                  <a:cubicBezTo>
                    <a:pt x="156837" y="53106"/>
                    <a:pt x="157456" y="57836"/>
                    <a:pt x="157456" y="62566"/>
                  </a:cubicBezTo>
                  <a:cubicBezTo>
                    <a:pt x="157456" y="93000"/>
                    <a:pt x="132698" y="117758"/>
                    <a:pt x="102264" y="117758"/>
                  </a:cubicBezTo>
                  <a:cubicBezTo>
                    <a:pt x="71829" y="117758"/>
                    <a:pt x="47071" y="93000"/>
                    <a:pt x="47071" y="62566"/>
                  </a:cubicBezTo>
                  <a:cubicBezTo>
                    <a:pt x="47071" y="32131"/>
                    <a:pt x="71829" y="7373"/>
                    <a:pt x="102264" y="7373"/>
                  </a:cubicBezTo>
                  <a:close/>
                  <a:moveTo>
                    <a:pt x="102264" y="1"/>
                  </a:moveTo>
                  <a:cubicBezTo>
                    <a:pt x="82626" y="1"/>
                    <a:pt x="63152" y="5187"/>
                    <a:pt x="45929" y="15006"/>
                  </a:cubicBezTo>
                  <a:cubicBezTo>
                    <a:pt x="27597" y="25509"/>
                    <a:pt x="12461" y="40612"/>
                    <a:pt x="946" y="59956"/>
                  </a:cubicBezTo>
                  <a:cubicBezTo>
                    <a:pt x="0" y="61554"/>
                    <a:pt x="0" y="63577"/>
                    <a:pt x="946" y="65175"/>
                  </a:cubicBezTo>
                  <a:cubicBezTo>
                    <a:pt x="7079" y="75483"/>
                    <a:pt x="14386" y="84747"/>
                    <a:pt x="22671" y="92706"/>
                  </a:cubicBezTo>
                  <a:cubicBezTo>
                    <a:pt x="23274" y="93278"/>
                    <a:pt x="24055" y="93563"/>
                    <a:pt x="24833" y="93563"/>
                  </a:cubicBezTo>
                  <a:cubicBezTo>
                    <a:pt x="25654" y="93563"/>
                    <a:pt x="26472" y="93245"/>
                    <a:pt x="27075" y="92608"/>
                  </a:cubicBezTo>
                  <a:cubicBezTo>
                    <a:pt x="28249" y="91369"/>
                    <a:pt x="28216" y="89412"/>
                    <a:pt x="26977" y="88205"/>
                  </a:cubicBezTo>
                  <a:cubicBezTo>
                    <a:pt x="19246" y="80800"/>
                    <a:pt x="12396" y="72188"/>
                    <a:pt x="6622" y="62566"/>
                  </a:cubicBezTo>
                  <a:cubicBezTo>
                    <a:pt x="17517" y="44429"/>
                    <a:pt x="31772" y="30239"/>
                    <a:pt x="49028" y="20388"/>
                  </a:cubicBezTo>
                  <a:cubicBezTo>
                    <a:pt x="54900" y="17061"/>
                    <a:pt x="61032" y="14256"/>
                    <a:pt x="67393" y="12070"/>
                  </a:cubicBezTo>
                  <a:lnTo>
                    <a:pt x="67393" y="12070"/>
                  </a:lnTo>
                  <a:cubicBezTo>
                    <a:pt x="51377" y="23161"/>
                    <a:pt x="40873" y="41656"/>
                    <a:pt x="40873" y="62566"/>
                  </a:cubicBezTo>
                  <a:cubicBezTo>
                    <a:pt x="40873" y="83475"/>
                    <a:pt x="51409" y="102003"/>
                    <a:pt x="67426" y="113094"/>
                  </a:cubicBezTo>
                  <a:cubicBezTo>
                    <a:pt x="59238" y="110256"/>
                    <a:pt x="51409" y="106472"/>
                    <a:pt x="44004" y="101677"/>
                  </a:cubicBezTo>
                  <a:cubicBezTo>
                    <a:pt x="43486" y="101347"/>
                    <a:pt x="42903" y="101187"/>
                    <a:pt x="42326" y="101187"/>
                  </a:cubicBezTo>
                  <a:cubicBezTo>
                    <a:pt x="41306" y="101187"/>
                    <a:pt x="40303" y="101685"/>
                    <a:pt x="39699" y="102623"/>
                  </a:cubicBezTo>
                  <a:cubicBezTo>
                    <a:pt x="38785" y="104058"/>
                    <a:pt x="39209" y="105983"/>
                    <a:pt x="40645" y="106896"/>
                  </a:cubicBezTo>
                  <a:cubicBezTo>
                    <a:pt x="53725" y="115345"/>
                    <a:pt x="68078" y="120923"/>
                    <a:pt x="83246" y="123532"/>
                  </a:cubicBezTo>
                  <a:cubicBezTo>
                    <a:pt x="89607" y="124609"/>
                    <a:pt x="95935" y="125163"/>
                    <a:pt x="102296" y="125163"/>
                  </a:cubicBezTo>
                  <a:cubicBezTo>
                    <a:pt x="110940" y="125163"/>
                    <a:pt x="119585" y="124152"/>
                    <a:pt x="128099" y="122129"/>
                  </a:cubicBezTo>
                  <a:cubicBezTo>
                    <a:pt x="159283" y="114823"/>
                    <a:pt x="186097" y="94566"/>
                    <a:pt x="203581" y="65175"/>
                  </a:cubicBezTo>
                  <a:cubicBezTo>
                    <a:pt x="204527" y="63577"/>
                    <a:pt x="204527" y="61554"/>
                    <a:pt x="203581" y="59956"/>
                  </a:cubicBezTo>
                  <a:cubicBezTo>
                    <a:pt x="192066" y="40612"/>
                    <a:pt x="176930" y="25509"/>
                    <a:pt x="158598" y="15006"/>
                  </a:cubicBezTo>
                  <a:cubicBezTo>
                    <a:pt x="141375" y="5187"/>
                    <a:pt x="121901" y="1"/>
                    <a:pt x="102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627125" y="2767775"/>
              <a:ext cx="307450" cy="685875"/>
            </a:xfrm>
            <a:custGeom>
              <a:avLst/>
              <a:gdLst/>
              <a:ahLst/>
              <a:cxnLst/>
              <a:rect l="l" t="t" r="r" b="b"/>
              <a:pathLst>
                <a:path w="12298" h="27435" extrusionOk="0">
                  <a:moveTo>
                    <a:pt x="9199" y="1"/>
                  </a:moveTo>
                  <a:cubicBezTo>
                    <a:pt x="7470" y="1"/>
                    <a:pt x="6100" y="1371"/>
                    <a:pt x="6100" y="3100"/>
                  </a:cubicBezTo>
                  <a:lnTo>
                    <a:pt x="6100" y="3198"/>
                  </a:lnTo>
                  <a:cubicBezTo>
                    <a:pt x="6100" y="10080"/>
                    <a:pt x="4273" y="16865"/>
                    <a:pt x="848" y="22769"/>
                  </a:cubicBezTo>
                  <a:cubicBezTo>
                    <a:pt x="0" y="24270"/>
                    <a:pt x="522" y="26162"/>
                    <a:pt x="1990" y="27010"/>
                  </a:cubicBezTo>
                  <a:cubicBezTo>
                    <a:pt x="2479" y="27304"/>
                    <a:pt x="3001" y="27434"/>
                    <a:pt x="3556" y="27434"/>
                  </a:cubicBezTo>
                  <a:cubicBezTo>
                    <a:pt x="4600" y="27434"/>
                    <a:pt x="5643" y="26880"/>
                    <a:pt x="6231" y="25901"/>
                  </a:cubicBezTo>
                  <a:cubicBezTo>
                    <a:pt x="10210" y="19018"/>
                    <a:pt x="12298" y="11157"/>
                    <a:pt x="12298" y="3165"/>
                  </a:cubicBezTo>
                  <a:lnTo>
                    <a:pt x="12298" y="3100"/>
                  </a:lnTo>
                  <a:cubicBezTo>
                    <a:pt x="12298" y="1371"/>
                    <a:pt x="10928" y="1"/>
                    <a:pt x="9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4238125" y="1853850"/>
              <a:ext cx="565150" cy="541275"/>
            </a:xfrm>
            <a:custGeom>
              <a:avLst/>
              <a:gdLst/>
              <a:ahLst/>
              <a:cxnLst/>
              <a:rect l="l" t="t" r="r" b="b"/>
              <a:pathLst>
                <a:path w="22606" h="21651" extrusionOk="0">
                  <a:moveTo>
                    <a:pt x="3548" y="1"/>
                  </a:moveTo>
                  <a:cubicBezTo>
                    <a:pt x="2485" y="1"/>
                    <a:pt x="1449" y="552"/>
                    <a:pt x="881" y="1557"/>
                  </a:cubicBezTo>
                  <a:cubicBezTo>
                    <a:pt x="0" y="3025"/>
                    <a:pt x="522" y="4917"/>
                    <a:pt x="2023" y="5797"/>
                  </a:cubicBezTo>
                  <a:cubicBezTo>
                    <a:pt x="7960" y="9222"/>
                    <a:pt x="12918" y="14148"/>
                    <a:pt x="16376" y="20085"/>
                  </a:cubicBezTo>
                  <a:cubicBezTo>
                    <a:pt x="16963" y="21096"/>
                    <a:pt x="18007" y="21651"/>
                    <a:pt x="19050" y="21651"/>
                  </a:cubicBezTo>
                  <a:cubicBezTo>
                    <a:pt x="19605" y="21651"/>
                    <a:pt x="20127" y="21520"/>
                    <a:pt x="20616" y="21226"/>
                  </a:cubicBezTo>
                  <a:cubicBezTo>
                    <a:pt x="22084" y="20346"/>
                    <a:pt x="22606" y="18454"/>
                    <a:pt x="21725" y="16986"/>
                  </a:cubicBezTo>
                  <a:cubicBezTo>
                    <a:pt x="17746" y="10103"/>
                    <a:pt x="12005" y="4362"/>
                    <a:pt x="5089" y="415"/>
                  </a:cubicBezTo>
                  <a:cubicBezTo>
                    <a:pt x="4604" y="135"/>
                    <a:pt x="4073" y="1"/>
                    <a:pt x="3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2665850" y="2242850"/>
              <a:ext cx="306650" cy="683975"/>
            </a:xfrm>
            <a:custGeom>
              <a:avLst/>
              <a:gdLst/>
              <a:ahLst/>
              <a:cxnLst/>
              <a:rect l="l" t="t" r="r" b="b"/>
              <a:pathLst>
                <a:path w="12266" h="27359" extrusionOk="0">
                  <a:moveTo>
                    <a:pt x="8726" y="0"/>
                  </a:moveTo>
                  <a:cubicBezTo>
                    <a:pt x="7654" y="0"/>
                    <a:pt x="6603" y="552"/>
                    <a:pt x="6035" y="1556"/>
                  </a:cubicBezTo>
                  <a:cubicBezTo>
                    <a:pt x="2088" y="8407"/>
                    <a:pt x="0" y="16235"/>
                    <a:pt x="0" y="24227"/>
                  </a:cubicBezTo>
                  <a:cubicBezTo>
                    <a:pt x="0" y="25956"/>
                    <a:pt x="1370" y="27359"/>
                    <a:pt x="3099" y="27359"/>
                  </a:cubicBezTo>
                  <a:cubicBezTo>
                    <a:pt x="4828" y="27359"/>
                    <a:pt x="6198" y="25956"/>
                    <a:pt x="6198" y="24227"/>
                  </a:cubicBezTo>
                  <a:lnTo>
                    <a:pt x="6198" y="24195"/>
                  </a:lnTo>
                  <a:cubicBezTo>
                    <a:pt x="6198" y="17312"/>
                    <a:pt x="7992" y="10559"/>
                    <a:pt x="11417" y="4655"/>
                  </a:cubicBezTo>
                  <a:cubicBezTo>
                    <a:pt x="12265" y="3155"/>
                    <a:pt x="11776" y="1263"/>
                    <a:pt x="10276" y="415"/>
                  </a:cubicBezTo>
                  <a:cubicBezTo>
                    <a:pt x="9791" y="134"/>
                    <a:pt x="9256" y="0"/>
                    <a:pt x="8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2796325" y="3299700"/>
              <a:ext cx="564350" cy="541300"/>
            </a:xfrm>
            <a:custGeom>
              <a:avLst/>
              <a:gdLst/>
              <a:ahLst/>
              <a:cxnLst/>
              <a:rect l="l" t="t" r="r" b="b"/>
              <a:pathLst>
                <a:path w="22574" h="21652" extrusionOk="0">
                  <a:moveTo>
                    <a:pt x="3561" y="0"/>
                  </a:moveTo>
                  <a:cubicBezTo>
                    <a:pt x="3029" y="0"/>
                    <a:pt x="2488" y="135"/>
                    <a:pt x="1990" y="416"/>
                  </a:cubicBezTo>
                  <a:cubicBezTo>
                    <a:pt x="522" y="1264"/>
                    <a:pt x="1" y="3156"/>
                    <a:pt x="881" y="4657"/>
                  </a:cubicBezTo>
                  <a:cubicBezTo>
                    <a:pt x="4861" y="11539"/>
                    <a:pt x="10602" y="17281"/>
                    <a:pt x="17485" y="21228"/>
                  </a:cubicBezTo>
                  <a:cubicBezTo>
                    <a:pt x="17974" y="21521"/>
                    <a:pt x="18529" y="21652"/>
                    <a:pt x="19051" y="21652"/>
                  </a:cubicBezTo>
                  <a:cubicBezTo>
                    <a:pt x="20127" y="21652"/>
                    <a:pt x="21138" y="21097"/>
                    <a:pt x="21725" y="20118"/>
                  </a:cubicBezTo>
                  <a:cubicBezTo>
                    <a:pt x="22573" y="18618"/>
                    <a:pt x="22084" y="16726"/>
                    <a:pt x="20584" y="15878"/>
                  </a:cubicBezTo>
                  <a:cubicBezTo>
                    <a:pt x="14647" y="12420"/>
                    <a:pt x="9689" y="7495"/>
                    <a:pt x="6231" y="1525"/>
                  </a:cubicBezTo>
                  <a:cubicBezTo>
                    <a:pt x="5664" y="544"/>
                    <a:pt x="4632" y="0"/>
                    <a:pt x="3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723550" y="3685450"/>
              <a:ext cx="694000" cy="296625"/>
            </a:xfrm>
            <a:custGeom>
              <a:avLst/>
              <a:gdLst/>
              <a:ahLst/>
              <a:cxnLst/>
              <a:rect l="l" t="t" r="r" b="b"/>
              <a:pathLst>
                <a:path w="27760" h="11865" extrusionOk="0">
                  <a:moveTo>
                    <a:pt x="24220" y="1"/>
                  </a:moveTo>
                  <a:cubicBezTo>
                    <a:pt x="23691" y="1"/>
                    <a:pt x="23156" y="135"/>
                    <a:pt x="22671" y="415"/>
                  </a:cubicBezTo>
                  <a:cubicBezTo>
                    <a:pt x="16734" y="3840"/>
                    <a:pt x="9982" y="5667"/>
                    <a:pt x="3099" y="5667"/>
                  </a:cubicBezTo>
                  <a:cubicBezTo>
                    <a:pt x="1370" y="5667"/>
                    <a:pt x="0" y="7070"/>
                    <a:pt x="0" y="8766"/>
                  </a:cubicBezTo>
                  <a:cubicBezTo>
                    <a:pt x="0" y="10495"/>
                    <a:pt x="1370" y="11865"/>
                    <a:pt x="3099" y="11865"/>
                  </a:cubicBezTo>
                  <a:cubicBezTo>
                    <a:pt x="11058" y="11865"/>
                    <a:pt x="18920" y="9777"/>
                    <a:pt x="25770" y="5798"/>
                  </a:cubicBezTo>
                  <a:cubicBezTo>
                    <a:pt x="27271" y="4917"/>
                    <a:pt x="27760" y="3025"/>
                    <a:pt x="26912" y="1557"/>
                  </a:cubicBezTo>
                  <a:cubicBezTo>
                    <a:pt x="26344" y="552"/>
                    <a:pt x="25293" y="1"/>
                    <a:pt x="2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3182050" y="1713350"/>
              <a:ext cx="694025" cy="297675"/>
            </a:xfrm>
            <a:custGeom>
              <a:avLst/>
              <a:gdLst/>
              <a:ahLst/>
              <a:cxnLst/>
              <a:rect l="l" t="t" r="r" b="b"/>
              <a:pathLst>
                <a:path w="27761" h="11907" extrusionOk="0">
                  <a:moveTo>
                    <a:pt x="24661" y="0"/>
                  </a:moveTo>
                  <a:cubicBezTo>
                    <a:pt x="16669" y="0"/>
                    <a:pt x="8841" y="2121"/>
                    <a:pt x="1958" y="6100"/>
                  </a:cubicBezTo>
                  <a:cubicBezTo>
                    <a:pt x="490" y="6981"/>
                    <a:pt x="1" y="8873"/>
                    <a:pt x="849" y="10341"/>
                  </a:cubicBezTo>
                  <a:cubicBezTo>
                    <a:pt x="1436" y="11352"/>
                    <a:pt x="2480" y="11907"/>
                    <a:pt x="3524" y="11907"/>
                  </a:cubicBezTo>
                  <a:cubicBezTo>
                    <a:pt x="4078" y="11907"/>
                    <a:pt x="4600" y="11743"/>
                    <a:pt x="5089" y="11483"/>
                  </a:cubicBezTo>
                  <a:cubicBezTo>
                    <a:pt x="10994" y="8025"/>
                    <a:pt x="17779" y="6198"/>
                    <a:pt x="24661" y="6198"/>
                  </a:cubicBezTo>
                  <a:cubicBezTo>
                    <a:pt x="26358" y="6198"/>
                    <a:pt x="27760" y="4795"/>
                    <a:pt x="27760" y="3099"/>
                  </a:cubicBezTo>
                  <a:cubicBezTo>
                    <a:pt x="27760" y="1370"/>
                    <a:pt x="26358" y="0"/>
                    <a:pt x="2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9"/>
          <p:cNvSpPr/>
          <p:nvPr/>
        </p:nvSpPr>
        <p:spPr>
          <a:xfrm>
            <a:off x="3754388" y="1846319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BA9B7998-EAF7-A531-681C-4A79B1E2E0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020" y="1208290"/>
            <a:ext cx="2228921" cy="1225510"/>
          </a:xfrm>
          <a:prstGeom prst="rect">
            <a:avLst/>
          </a:prstGeom>
          <a:noFill/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F2D01D90-F01D-44D6-F3E7-2F1EC24491C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31742" y="3602952"/>
            <a:ext cx="1981127" cy="1268459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0D844455-7411-CA6B-C922-031EAFF4CF3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5517" y="865017"/>
            <a:ext cx="2357875" cy="1237071"/>
          </a:xfrm>
          <a:prstGeom prst="rect">
            <a:avLst/>
          </a:prstGeom>
        </p:spPr>
      </p:pic>
      <p:sp>
        <p:nvSpPr>
          <p:cNvPr id="4" name="Google Shape;3957;p29">
            <a:extLst>
              <a:ext uri="{FF2B5EF4-FFF2-40B4-BE49-F238E27FC236}">
                <a16:creationId xmlns:a16="http://schemas.microsoft.com/office/drawing/2014/main" id="{DAE7DBFF-AD1B-21D3-0D24-A3AB79C1CDD7}"/>
              </a:ext>
            </a:extLst>
          </p:cNvPr>
          <p:cNvSpPr/>
          <p:nvPr/>
        </p:nvSpPr>
        <p:spPr>
          <a:xfrm rot="19708906" flipH="1">
            <a:off x="3942512" y="580948"/>
            <a:ext cx="1185595" cy="841912"/>
          </a:xfrm>
          <a:custGeom>
            <a:avLst/>
            <a:gdLst/>
            <a:ahLst/>
            <a:cxnLst/>
            <a:rect l="l" t="t" r="r" b="b"/>
            <a:pathLst>
              <a:path w="1385" h="1119" extrusionOk="0">
                <a:moveTo>
                  <a:pt x="988" y="0"/>
                </a:moveTo>
                <a:lnTo>
                  <a:pt x="988" y="188"/>
                </a:lnTo>
                <a:cubicBezTo>
                  <a:pt x="505" y="274"/>
                  <a:pt x="123" y="635"/>
                  <a:pt x="0" y="1118"/>
                </a:cubicBezTo>
                <a:lnTo>
                  <a:pt x="491" y="1118"/>
                </a:lnTo>
                <a:cubicBezTo>
                  <a:pt x="584" y="895"/>
                  <a:pt x="765" y="729"/>
                  <a:pt x="995" y="664"/>
                </a:cubicBezTo>
                <a:lnTo>
                  <a:pt x="995" y="830"/>
                </a:lnTo>
                <a:lnTo>
                  <a:pt x="1385" y="426"/>
                </a:lnTo>
                <a:lnTo>
                  <a:pt x="988" y="0"/>
                </a:lnTo>
                <a:close/>
              </a:path>
            </a:pathLst>
          </a:custGeom>
          <a:solidFill>
            <a:srgbClr val="11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Google Shape;3954;p29">
            <a:extLst>
              <a:ext uri="{FF2B5EF4-FFF2-40B4-BE49-F238E27FC236}">
                <a16:creationId xmlns:a16="http://schemas.microsoft.com/office/drawing/2014/main" id="{B795B4BE-8CC3-C5B5-5056-ED0D1F02BF9C}"/>
              </a:ext>
            </a:extLst>
          </p:cNvPr>
          <p:cNvSpPr/>
          <p:nvPr/>
        </p:nvSpPr>
        <p:spPr>
          <a:xfrm rot="18687608" flipH="1">
            <a:off x="691508" y="2666808"/>
            <a:ext cx="915137" cy="1008875"/>
          </a:xfrm>
          <a:custGeom>
            <a:avLst/>
            <a:gdLst/>
            <a:ahLst/>
            <a:cxnLst/>
            <a:rect l="l" t="t" r="r" b="b"/>
            <a:pathLst>
              <a:path w="1105" h="1386" extrusionOk="0">
                <a:moveTo>
                  <a:pt x="1" y="1"/>
                </a:moveTo>
                <a:lnTo>
                  <a:pt x="1" y="491"/>
                </a:lnTo>
                <a:cubicBezTo>
                  <a:pt x="217" y="585"/>
                  <a:pt x="376" y="765"/>
                  <a:pt x="441" y="989"/>
                </a:cubicBezTo>
                <a:lnTo>
                  <a:pt x="275" y="989"/>
                </a:lnTo>
                <a:lnTo>
                  <a:pt x="679" y="1386"/>
                </a:lnTo>
                <a:lnTo>
                  <a:pt x="1104" y="989"/>
                </a:lnTo>
                <a:lnTo>
                  <a:pt x="917" y="989"/>
                </a:lnTo>
                <a:cubicBezTo>
                  <a:pt x="830" y="513"/>
                  <a:pt x="470" y="123"/>
                  <a:pt x="1" y="1"/>
                </a:cubicBezTo>
                <a:close/>
              </a:path>
            </a:pathLst>
          </a:custGeom>
          <a:solidFill>
            <a:srgbClr val="11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Google Shape;3956;p29">
            <a:extLst>
              <a:ext uri="{FF2B5EF4-FFF2-40B4-BE49-F238E27FC236}">
                <a16:creationId xmlns:a16="http://schemas.microsoft.com/office/drawing/2014/main" id="{C034A35E-9207-1F38-0176-6035E7E26BC8}"/>
              </a:ext>
            </a:extLst>
          </p:cNvPr>
          <p:cNvSpPr/>
          <p:nvPr/>
        </p:nvSpPr>
        <p:spPr>
          <a:xfrm rot="18969454" flipH="1">
            <a:off x="4423394" y="4244198"/>
            <a:ext cx="1333038" cy="928849"/>
          </a:xfrm>
          <a:custGeom>
            <a:avLst/>
            <a:gdLst/>
            <a:ahLst/>
            <a:cxnLst/>
            <a:rect l="l" t="t" r="r" b="b"/>
            <a:pathLst>
              <a:path w="1385" h="1098" extrusionOk="0">
                <a:moveTo>
                  <a:pt x="894" y="1"/>
                </a:moveTo>
                <a:cubicBezTo>
                  <a:pt x="801" y="210"/>
                  <a:pt x="620" y="369"/>
                  <a:pt x="397" y="434"/>
                </a:cubicBezTo>
                <a:lnTo>
                  <a:pt x="397" y="275"/>
                </a:lnTo>
                <a:lnTo>
                  <a:pt x="0" y="672"/>
                </a:lnTo>
                <a:lnTo>
                  <a:pt x="397" y="1097"/>
                </a:lnTo>
                <a:lnTo>
                  <a:pt x="397" y="910"/>
                </a:lnTo>
                <a:cubicBezTo>
                  <a:pt x="873" y="823"/>
                  <a:pt x="1262" y="470"/>
                  <a:pt x="1385" y="1"/>
                </a:cubicBezTo>
                <a:close/>
              </a:path>
            </a:pathLst>
          </a:custGeom>
          <a:solidFill>
            <a:srgbClr val="11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Google Shape;3955;p29">
            <a:extLst>
              <a:ext uri="{FF2B5EF4-FFF2-40B4-BE49-F238E27FC236}">
                <a16:creationId xmlns:a16="http://schemas.microsoft.com/office/drawing/2014/main" id="{ECAA333B-19CA-C9D1-5408-B96D7AB14849}"/>
              </a:ext>
            </a:extLst>
          </p:cNvPr>
          <p:cNvSpPr/>
          <p:nvPr/>
        </p:nvSpPr>
        <p:spPr>
          <a:xfrm rot="20098249" flipH="1">
            <a:off x="7648763" y="2277080"/>
            <a:ext cx="1011169" cy="1114744"/>
          </a:xfrm>
          <a:custGeom>
            <a:avLst/>
            <a:gdLst/>
            <a:ahLst/>
            <a:cxnLst/>
            <a:rect l="l" t="t" r="r" b="b"/>
            <a:pathLst>
              <a:path w="1105" h="1386" extrusionOk="0">
                <a:moveTo>
                  <a:pt x="426" y="1"/>
                </a:moveTo>
                <a:lnTo>
                  <a:pt x="1" y="397"/>
                </a:lnTo>
                <a:lnTo>
                  <a:pt x="188" y="397"/>
                </a:lnTo>
                <a:cubicBezTo>
                  <a:pt x="275" y="873"/>
                  <a:pt x="628" y="1263"/>
                  <a:pt x="1097" y="1386"/>
                </a:cubicBezTo>
                <a:lnTo>
                  <a:pt x="1104" y="895"/>
                </a:lnTo>
                <a:cubicBezTo>
                  <a:pt x="888" y="801"/>
                  <a:pt x="729" y="621"/>
                  <a:pt x="664" y="397"/>
                </a:cubicBezTo>
                <a:lnTo>
                  <a:pt x="830" y="397"/>
                </a:lnTo>
                <a:lnTo>
                  <a:pt x="426" y="1"/>
                </a:lnTo>
                <a:close/>
              </a:path>
            </a:pathLst>
          </a:custGeom>
          <a:solidFill>
            <a:srgbClr val="11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0722CA7-57A6-A1D3-375E-A1D19B802A17}"/>
              </a:ext>
            </a:extLst>
          </p:cNvPr>
          <p:cNvSpPr txBox="1"/>
          <p:nvPr/>
        </p:nvSpPr>
        <p:spPr>
          <a:xfrm>
            <a:off x="6411012" y="1980776"/>
            <a:ext cx="2261863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/>
                </a:solidFill>
              </a:rPr>
              <a:t>האלגוריתם מייצר אוכלוסייה של פתרונות אפשריים.</a:t>
            </a:r>
          </a:p>
          <a:p>
            <a:pPr algn="r" rtl="1"/>
            <a:endParaRPr lang="he-IL" dirty="0">
              <a:solidFill>
                <a:schemeClr val="bg1"/>
              </a:solidFill>
            </a:endParaRPr>
          </a:p>
          <a:p>
            <a:pPr algn="r" rtl="1"/>
            <a:r>
              <a:rPr lang="he-IL" dirty="0">
                <a:solidFill>
                  <a:schemeClr val="bg1"/>
                </a:solidFill>
              </a:rPr>
              <a:t>לכל פתרון רשת נוירונים המכתיבה מה צריך לעשות בכל רגע נתון.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F78DEDA-5597-021E-270C-E152D6FC4573}"/>
              </a:ext>
            </a:extLst>
          </p:cNvPr>
          <p:cNvSpPr txBox="1"/>
          <p:nvPr/>
        </p:nvSpPr>
        <p:spPr>
          <a:xfrm>
            <a:off x="157120" y="2253848"/>
            <a:ext cx="2798569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/>
                </a:solidFill>
              </a:rPr>
              <a:t>תפקידה של פונקציית התאמה היא לתת ציון לכל שחקן ולדרג את ביצועיו.</a:t>
            </a:r>
          </a:p>
          <a:p>
            <a:pPr algn="r" rtl="1"/>
            <a:endParaRPr lang="en-US" dirty="0">
              <a:solidFill>
                <a:schemeClr val="bg1"/>
              </a:solidFill>
            </a:endParaRPr>
          </a:p>
          <a:p>
            <a:pPr algn="r" rtl="1"/>
            <a:r>
              <a:rPr lang="he-IL" dirty="0">
                <a:solidFill>
                  <a:schemeClr val="bg1"/>
                </a:solidFill>
              </a:rPr>
              <a:t>בפרויקט שלנו פונקציית ההתאמה מחושבת לפי שלושה מדדים: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he-IL" dirty="0">
                <a:solidFill>
                  <a:schemeClr val="bg1"/>
                </a:solidFill>
              </a:rPr>
              <a:t>ניקוד, זמן משחק ועבירות.</a:t>
            </a:r>
          </a:p>
          <a:p>
            <a:pPr algn="r" rtl="1"/>
            <a:endParaRPr lang="he-IL" dirty="0">
              <a:solidFill>
                <a:schemeClr val="bg1"/>
              </a:solidFill>
            </a:endParaRPr>
          </a:p>
          <a:p>
            <a:pPr algn="r" rtl="1"/>
            <a:r>
              <a:rPr lang="he-IL" dirty="0">
                <a:solidFill>
                  <a:schemeClr val="bg1"/>
                </a:solidFill>
              </a:rPr>
              <a:t>לאחר שכל השחקנים מקבלים ציון, נבחרים השחקנים עם התוצאות הטובות ביותר.</a:t>
            </a:r>
          </a:p>
          <a:p>
            <a:pPr algn="r" rtl="1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0EA9657-A902-1314-D31D-B762F511E9CE}"/>
              </a:ext>
            </a:extLst>
          </p:cNvPr>
          <p:cNvSpPr txBox="1"/>
          <p:nvPr/>
        </p:nvSpPr>
        <p:spPr>
          <a:xfrm>
            <a:off x="3437363" y="4003187"/>
            <a:ext cx="23957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/>
                </a:solidFill>
              </a:rPr>
              <a:t>מצוותים זוגות של שחקנים ובאמצעות שילובם יוצרים דור חדש של שחקנים. 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DF3E3F3-78D5-97A4-EEF1-45063207BA2C}"/>
              </a:ext>
            </a:extLst>
          </p:cNvPr>
          <p:cNvSpPr txBox="1"/>
          <p:nvPr/>
        </p:nvSpPr>
        <p:spPr>
          <a:xfrm>
            <a:off x="5907290" y="4225518"/>
            <a:ext cx="254042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bg1"/>
                </a:solidFill>
              </a:rPr>
              <a:t>ביצוע שינוי קטן בהסתברות נמוכה בצורת החשיבה של כל שחקן.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3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4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5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86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94" dur="375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  <p:bldP spid="362" grpId="0"/>
      <p:bldP spid="363" grpId="0"/>
      <p:bldP spid="364" grpId="0"/>
      <p:bldP spid="365" grpId="0" animBg="1"/>
      <p:bldP spid="366" grpId="0" animBg="1"/>
      <p:bldP spid="367" grpId="0" animBg="1"/>
      <p:bldP spid="387" grpId="0" animBg="1"/>
      <p:bldP spid="4" grpId="0" animBg="1"/>
      <p:bldP spid="5" grpId="0" animBg="1"/>
      <p:bldP spid="6" grpId="0" animBg="1"/>
      <p:bldP spid="7" grpId="0" animBg="1"/>
      <p:bldP spid="2" grpId="0"/>
      <p:bldP spid="2" grpId="1"/>
      <p:bldP spid="3" grpId="0"/>
      <p:bldP spid="3" grpId="1"/>
      <p:bldP spid="8" grpId="0"/>
      <p:bldP spid="8" grpId="1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5"/>
          <p:cNvGrpSpPr/>
          <p:nvPr/>
        </p:nvGrpSpPr>
        <p:grpSpPr>
          <a:xfrm flipH="1">
            <a:off x="4467758" y="3030348"/>
            <a:ext cx="4344547" cy="1223558"/>
            <a:chOff x="238125" y="1662850"/>
            <a:chExt cx="7137300" cy="2369400"/>
          </a:xfrm>
        </p:grpSpPr>
        <p:sp>
          <p:nvSpPr>
            <p:cNvPr id="163" name="Google Shape;163;p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1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395541" y="3854022"/>
            <a:ext cx="4781473" cy="1223558"/>
            <a:chOff x="238125" y="1662850"/>
            <a:chExt cx="7137300" cy="2369400"/>
          </a:xfrm>
        </p:grpSpPr>
        <p:sp>
          <p:nvSpPr>
            <p:cNvPr id="185" name="Google Shape;185;p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1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5"/>
          <p:cNvGrpSpPr/>
          <p:nvPr/>
        </p:nvGrpSpPr>
        <p:grpSpPr>
          <a:xfrm>
            <a:off x="395541" y="2209442"/>
            <a:ext cx="4774385" cy="1223558"/>
            <a:chOff x="238125" y="1662850"/>
            <a:chExt cx="7137300" cy="2369400"/>
          </a:xfrm>
        </p:grpSpPr>
        <p:sp>
          <p:nvSpPr>
            <p:cNvPr id="207" name="Google Shape;207;p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1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5"/>
          <p:cNvSpPr txBox="1">
            <a:spLocks noGrp="1"/>
          </p:cNvSpPr>
          <p:nvPr>
            <p:ph type="ctrTitle"/>
          </p:nvPr>
        </p:nvSpPr>
        <p:spPr>
          <a:xfrm>
            <a:off x="4698849" y="718405"/>
            <a:ext cx="4358432" cy="56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6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כיצד </a:t>
            </a:r>
            <a:r>
              <a:rPr lang="he-IL" sz="36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המערכת</a:t>
            </a:r>
            <a:r>
              <a:rPr lang="es" sz="36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e-IL" sz="36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פועלת</a:t>
            </a:r>
            <a:r>
              <a:rPr lang="es" sz="36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br>
              <a:rPr lang="he-IL" sz="36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e-IL" sz="36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שלב האימון</a:t>
            </a:r>
            <a:endParaRPr sz="3600" b="1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 txBox="1"/>
          <p:nvPr/>
        </p:nvSpPr>
        <p:spPr>
          <a:xfrm>
            <a:off x="1806635" y="2628482"/>
            <a:ext cx="3274236" cy="60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buSzPts val="1000"/>
            </a:pPr>
            <a:r>
              <a:rPr lang="he-IL" dirty="0">
                <a:solidFill>
                  <a:srgbClr val="F3F3F3"/>
                </a:solidFill>
                <a:latin typeface="Calibri" panose="020F0502020204030204" pitchFamily="34" charset="0"/>
                <a:ea typeface="Source Code Pro Light"/>
                <a:cs typeface="Calibri" panose="020F0502020204030204" pitchFamily="34" charset="0"/>
                <a:sym typeface="Source Code Pro Light"/>
              </a:rPr>
              <a:t>המערכת מכניסה את הנתונים לרשת הנוירונים של השחקן ומקבלת ממנה פעולה לביצוע.</a:t>
            </a:r>
            <a:endParaRPr dirty="0">
              <a:solidFill>
                <a:srgbClr val="F3F3F3"/>
              </a:solidFill>
              <a:latin typeface="Calibri" panose="020F0502020204030204" pitchFamily="34" charset="0"/>
              <a:ea typeface="Source Code Pro Light"/>
              <a:cs typeface="Calibri" panose="020F0502020204030204" pitchFamily="34" charset="0"/>
            </a:endParaRPr>
          </a:p>
        </p:txBody>
      </p:sp>
      <p:sp>
        <p:nvSpPr>
          <p:cNvPr id="230" name="Google Shape;230;p5"/>
          <p:cNvSpPr txBox="1"/>
          <p:nvPr/>
        </p:nvSpPr>
        <p:spPr>
          <a:xfrm>
            <a:off x="4448202" y="3447149"/>
            <a:ext cx="2877427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buSzPts val="1000"/>
            </a:pPr>
            <a:r>
              <a:rPr lang="he-IL" dirty="0">
                <a:solidFill>
                  <a:srgbClr val="F3F3F3"/>
                </a:solidFill>
                <a:latin typeface="Calibri" panose="020F0502020204030204" pitchFamily="34" charset="0"/>
                <a:ea typeface="Source Code Pro Light"/>
                <a:cs typeface="Calibri" panose="020F0502020204030204" pitchFamily="34" charset="0"/>
                <a:sym typeface="Source Code Pro Light"/>
              </a:rPr>
              <a:t>המערכת שולחת למשחק את הפעולה וכך השחקן משחק עד שהוא נפסל.</a:t>
            </a:r>
            <a:endParaRPr dirty="0">
              <a:solidFill>
                <a:srgbClr val="F3F3F3"/>
              </a:solidFill>
              <a:latin typeface="Calibri" panose="020F0502020204030204" pitchFamily="34" charset="0"/>
              <a:ea typeface="Source Code Pro Light"/>
              <a:cs typeface="Calibri" panose="020F0502020204030204" pitchFamily="34" charset="0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2016045" y="4288640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buSzPts val="1000"/>
            </a:pPr>
            <a:r>
              <a:rPr lang="he-IL" dirty="0">
                <a:solidFill>
                  <a:srgbClr val="F3F3F3"/>
                </a:solidFill>
                <a:latin typeface="Calibri" panose="020F0502020204030204" pitchFamily="34" charset="0"/>
                <a:ea typeface="Source Code Pro Light"/>
                <a:cs typeface="Calibri" panose="020F0502020204030204" pitchFamily="34" charset="0"/>
                <a:sym typeface="Source Code Pro Light"/>
              </a:rPr>
              <a:t>פונקציית ההתאמה נותנת לשחקן ציון והמערכת עוברת לשחקן הבא.</a:t>
            </a:r>
            <a:endParaRPr dirty="0">
              <a:solidFill>
                <a:srgbClr val="F3F3F3"/>
              </a:solidFill>
              <a:latin typeface="Calibri" panose="020F0502020204030204" pitchFamily="34" charset="0"/>
              <a:ea typeface="Source Code Pro Light"/>
              <a:cs typeface="Calibri" panose="020F0502020204030204" pitchFamily="34" charset="0"/>
            </a:endParaRPr>
          </a:p>
        </p:txBody>
      </p:sp>
      <p:pic>
        <p:nvPicPr>
          <p:cNvPr id="232" name="Google Shape;232;p5"/>
          <p:cNvPicPr preferRelativeResize="0"/>
          <p:nvPr/>
        </p:nvPicPr>
        <p:blipFill rotWithShape="1">
          <a:blip r:embed="rId3">
            <a:alphaModFix/>
          </a:blip>
          <a:srcRect t="2095" b="2095"/>
          <a:stretch/>
        </p:blipFill>
        <p:spPr>
          <a:xfrm>
            <a:off x="946983" y="2459687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3" name="Google Shape;233;p5"/>
          <p:cNvPicPr preferRelativeResize="0"/>
          <p:nvPr/>
        </p:nvPicPr>
        <p:blipFill rotWithShape="1">
          <a:blip r:embed="rId4">
            <a:alphaModFix/>
          </a:blip>
          <a:srcRect t="2095" b="2095"/>
          <a:stretch/>
        </p:blipFill>
        <p:spPr>
          <a:xfrm>
            <a:off x="963689" y="4109292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4" name="Google Shape;234;p5"/>
          <p:cNvPicPr preferRelativeResize="0"/>
          <p:nvPr/>
        </p:nvPicPr>
        <p:blipFill rotWithShape="1">
          <a:blip r:embed="rId5">
            <a:alphaModFix/>
          </a:blip>
          <a:srcRect t="2095" b="2095"/>
          <a:stretch/>
        </p:blipFill>
        <p:spPr>
          <a:xfrm>
            <a:off x="7641361" y="3269929"/>
            <a:ext cx="694500" cy="665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35" name="Google Shape;235;p5"/>
          <p:cNvGrpSpPr/>
          <p:nvPr/>
        </p:nvGrpSpPr>
        <p:grpSpPr>
          <a:xfrm flipH="1">
            <a:off x="4467759" y="1400816"/>
            <a:ext cx="4344546" cy="1223558"/>
            <a:chOff x="238125" y="1662850"/>
            <a:chExt cx="7137300" cy="2369400"/>
          </a:xfrm>
        </p:grpSpPr>
        <p:sp>
          <p:nvSpPr>
            <p:cNvPr id="236" name="Google Shape;236;p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1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5"/>
          <p:cNvSpPr txBox="1"/>
          <p:nvPr/>
        </p:nvSpPr>
        <p:spPr>
          <a:xfrm>
            <a:off x="4511324" y="1836924"/>
            <a:ext cx="2841021" cy="45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buSzPts val="1000"/>
            </a:pPr>
            <a:r>
              <a:rPr lang="he-IL" dirty="0">
                <a:solidFill>
                  <a:srgbClr val="F3F3F3"/>
                </a:solidFill>
                <a:latin typeface="Calibri" panose="020F0502020204030204" pitchFamily="34" charset="0"/>
                <a:ea typeface="Source Code Pro Light"/>
                <a:cs typeface="Calibri" panose="020F0502020204030204" pitchFamily="34" charset="0"/>
                <a:sym typeface="Source Code Pro Light"/>
              </a:rPr>
              <a:t>המשחק מתחבר ושולח נתונים בזמן אמת למעטפת לפי בקשות המשתמש.</a:t>
            </a:r>
            <a:endParaRPr dirty="0">
              <a:solidFill>
                <a:srgbClr val="F3F3F3"/>
              </a:solidFill>
              <a:latin typeface="Calibri" panose="020F0502020204030204" pitchFamily="34" charset="0"/>
              <a:ea typeface="Source Code Pro Light"/>
              <a:cs typeface="Calibri" panose="020F0502020204030204" pitchFamily="34" charset="0"/>
            </a:endParaRPr>
          </a:p>
        </p:txBody>
      </p:sp>
      <p:pic>
        <p:nvPicPr>
          <p:cNvPr id="258" name="Google Shape;258;p5"/>
          <p:cNvPicPr preferRelativeResize="0"/>
          <p:nvPr/>
        </p:nvPicPr>
        <p:blipFill rotWithShape="1">
          <a:blip r:embed="rId6">
            <a:alphaModFix/>
          </a:blip>
          <a:srcRect t="2095" b="2095"/>
          <a:stretch/>
        </p:blipFill>
        <p:spPr>
          <a:xfrm>
            <a:off x="7633350" y="1649915"/>
            <a:ext cx="694500" cy="665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59" name="Google Shape;259;p5"/>
          <p:cNvGrpSpPr/>
          <p:nvPr/>
        </p:nvGrpSpPr>
        <p:grpSpPr>
          <a:xfrm>
            <a:off x="418162" y="588066"/>
            <a:ext cx="4705779" cy="1223558"/>
            <a:chOff x="238125" y="1662850"/>
            <a:chExt cx="7137300" cy="2369400"/>
          </a:xfrm>
        </p:grpSpPr>
        <p:sp>
          <p:nvSpPr>
            <p:cNvPr id="260" name="Google Shape;260;p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1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5"/>
          <p:cNvSpPr txBox="1"/>
          <p:nvPr/>
        </p:nvSpPr>
        <p:spPr>
          <a:xfrm>
            <a:off x="1902629" y="1038771"/>
            <a:ext cx="2715134" cy="50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he-IL" b="0" i="0" u="none" strike="noStrike" cap="none" dirty="0">
                <a:solidFill>
                  <a:srgbClr val="F3F3F3"/>
                </a:solidFill>
                <a:latin typeface="Calibri" panose="020F0502020204030204" pitchFamily="34" charset="0"/>
                <a:ea typeface="Source Code Pro Light"/>
                <a:cs typeface="Calibri" panose="020F0502020204030204" pitchFamily="34" charset="0"/>
                <a:sym typeface="Source Code Pro Light"/>
              </a:rPr>
              <a:t>המערכת יוצרת שרת מקומי לתקשורת עם המשחק.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2" name="Google Shape;282;p5"/>
          <p:cNvSpPr txBox="1"/>
          <p:nvPr/>
        </p:nvSpPr>
        <p:spPr>
          <a:xfrm>
            <a:off x="2128246" y="685504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שלב 1</a:t>
            </a:r>
            <a:endParaRPr sz="1800" b="0" i="0" u="none" strike="noStrike" cap="none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5"/>
          <p:cNvPicPr preferRelativeResize="0"/>
          <p:nvPr/>
        </p:nvPicPr>
        <p:blipFill rotWithShape="1">
          <a:blip r:embed="rId7">
            <a:alphaModFix/>
          </a:blip>
          <a:srcRect t="5688" b="5688"/>
          <a:stretch/>
        </p:blipFill>
        <p:spPr>
          <a:xfrm>
            <a:off x="966697" y="836583"/>
            <a:ext cx="694500" cy="66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4" name="Google Shape;284;p5"/>
          <p:cNvSpPr txBox="1"/>
          <p:nvPr/>
        </p:nvSpPr>
        <p:spPr>
          <a:xfrm>
            <a:off x="4601455" y="1481523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שלב 2</a:t>
            </a:r>
            <a:endParaRPr sz="1800" b="0" i="0" u="none" strike="noStrike" cap="none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"/>
          <p:cNvSpPr txBox="1"/>
          <p:nvPr/>
        </p:nvSpPr>
        <p:spPr>
          <a:xfrm>
            <a:off x="2121583" y="2294089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שלב 3</a:t>
            </a:r>
            <a:endParaRPr sz="1800" b="0" i="0" u="none" strike="noStrike" cap="none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"/>
          <p:cNvSpPr txBox="1"/>
          <p:nvPr/>
        </p:nvSpPr>
        <p:spPr>
          <a:xfrm>
            <a:off x="4618156" y="3111882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שלב 4</a:t>
            </a:r>
            <a:endParaRPr sz="1800" b="0" i="0" u="none" strike="noStrike" cap="none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"/>
          <p:cNvSpPr txBox="1"/>
          <p:nvPr/>
        </p:nvSpPr>
        <p:spPr>
          <a:xfrm>
            <a:off x="2106389" y="3923675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שלב 5</a:t>
            </a:r>
            <a:endParaRPr sz="1800" b="0" i="0" u="none" strike="noStrike" cap="none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0" grpId="0"/>
      <p:bldP spid="231" grpId="0"/>
      <p:bldP spid="257" grpId="0"/>
      <p:bldP spid="281" grpId="0"/>
      <p:bldP spid="282" grpId="0"/>
      <p:bldP spid="284" grpId="0"/>
      <p:bldP spid="285" grpId="0"/>
      <p:bldP spid="286" grpId="0"/>
      <p:bldP spid="2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אזור מכונות משחקים, מכונת הימורים&#10;&#10;התיאור נוצר באופן אוטומטי">
            <a:extLst>
              <a:ext uri="{FF2B5EF4-FFF2-40B4-BE49-F238E27FC236}">
                <a16:creationId xmlns:a16="http://schemas.microsoft.com/office/drawing/2014/main" id="{C6B05F32-08E5-8C9A-B51D-A70EFEE1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792" y="502950"/>
            <a:ext cx="4762500" cy="4762500"/>
          </a:xfrm>
          <a:prstGeom prst="rect">
            <a:avLst/>
          </a:prstGeom>
        </p:spPr>
      </p:pic>
      <p:pic>
        <p:nvPicPr>
          <p:cNvPr id="5" name="תמונה 4" descr="תמונה שמכילה טקסט, צילום מסך, מלבן, תצוגה&#10;&#10;התיאור נוצר באופן אוטומטי">
            <a:extLst>
              <a:ext uri="{FF2B5EF4-FFF2-40B4-BE49-F238E27FC236}">
                <a16:creationId xmlns:a16="http://schemas.microsoft.com/office/drawing/2014/main" id="{D9A60024-D3F5-2FD2-69AA-3F9AD112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4030341" y="330697"/>
            <a:ext cx="4609441" cy="3857205"/>
          </a:xfrm>
          <a:prstGeom prst="rect">
            <a:avLst/>
          </a:prstGeom>
        </p:spPr>
      </p:pic>
      <p:sp>
        <p:nvSpPr>
          <p:cNvPr id="304" name="Google Shape;304;p7"/>
          <p:cNvSpPr txBox="1">
            <a:spLocks noGrp="1"/>
          </p:cNvSpPr>
          <p:nvPr>
            <p:ph type="title"/>
          </p:nvPr>
        </p:nvSpPr>
        <p:spPr>
          <a:xfrm>
            <a:off x="5389727" y="1128439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000" b="1" dirty="0">
                <a:solidFill>
                  <a:srgbClr val="F3F3F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אתגרים</a:t>
            </a:r>
            <a:endParaRPr sz="4000" b="1" dirty="0">
              <a:solidFill>
                <a:srgbClr val="F3F3F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306" name="Google Shape;306;p7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307" name="Google Shape;307;p7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7"/>
          <p:cNvSpPr txBox="1">
            <a:spLocks noGrp="1"/>
          </p:cNvSpPr>
          <p:nvPr>
            <p:ph type="subTitle" idx="1"/>
          </p:nvPr>
        </p:nvSpPr>
        <p:spPr>
          <a:xfrm>
            <a:off x="3654219" y="1753339"/>
            <a:ext cx="4609441" cy="181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rial"/>
              <a:buChar char="•"/>
            </a:pPr>
            <a:r>
              <a:rPr lang="es" sz="20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הקושי בהשגת גנריות </a:t>
            </a:r>
            <a:r>
              <a:rPr lang="he-IL" sz="20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מרבית</a:t>
            </a:r>
            <a:r>
              <a:rPr lang="es" sz="20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למערכת</a:t>
            </a:r>
            <a:r>
              <a:rPr lang="he-IL" sz="20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he-IL" sz="2000" b="0" i="0" u="none" strike="noStrike" cap="none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rial"/>
              <a:buChar char="•"/>
            </a:pPr>
            <a:r>
              <a:rPr lang="he-IL" sz="2000" b="0" i="0" u="none" strike="noStrike" cap="none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הנגשת לימוד מכונה לשימוש פשוט ונוח</a:t>
            </a:r>
            <a:r>
              <a:rPr lang="es" sz="2000" b="0" i="0" u="none" strike="noStrike" cap="none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dirty="0"/>
          </a:p>
          <a:p>
            <a:pPr marL="171450" marR="0" lvl="0" indent="-1714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rial"/>
              <a:buChar char="•"/>
            </a:pPr>
            <a:r>
              <a:rPr lang="he-IL" sz="2000" b="0" i="0" u="none" strike="noStrike" cap="none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מציאת מכנה משותף למשחקי ארקייד שונים.</a:t>
            </a:r>
            <a:endParaRPr sz="1400" dirty="0"/>
          </a:p>
          <a:p>
            <a:pPr marL="0" marR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</a:pPr>
            <a:endParaRPr sz="1600" b="0" i="0" u="none" strike="noStrike" cap="none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6"/>
          <p:cNvGrpSpPr/>
          <p:nvPr/>
        </p:nvGrpSpPr>
        <p:grpSpPr>
          <a:xfrm rot="10800000">
            <a:off x="0" y="773284"/>
            <a:ext cx="5944581" cy="1320237"/>
            <a:chOff x="2735900" y="3141851"/>
            <a:chExt cx="4615000" cy="1024950"/>
          </a:xfrm>
        </p:grpSpPr>
        <p:sp>
          <p:nvSpPr>
            <p:cNvPr id="293" name="Google Shape;293;p6"/>
            <p:cNvSpPr/>
            <p:nvPr/>
          </p:nvSpPr>
          <p:spPr>
            <a:xfrm>
              <a:off x="2766025" y="3202101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2735900" y="3141851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6"/>
          <p:cNvSpPr txBox="1">
            <a:spLocks noGrp="1"/>
          </p:cNvSpPr>
          <p:nvPr>
            <p:ph type="subTitle" idx="1"/>
          </p:nvPr>
        </p:nvSpPr>
        <p:spPr>
          <a:xfrm>
            <a:off x="438287" y="965689"/>
            <a:ext cx="5029200" cy="146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s" sz="18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הטמעת האלגוריתם ובדיקתו </a:t>
            </a:r>
            <a:r>
              <a:rPr lang="he-IL" sz="18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על 3</a:t>
            </a:r>
            <a:r>
              <a:rPr lang="es" sz="18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משחקי ארקייד</a:t>
            </a:r>
            <a:r>
              <a:rPr lang="he-IL" sz="18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שונים</a:t>
            </a:r>
            <a:r>
              <a:rPr lang="es" sz="18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/>
          </a:p>
          <a:p>
            <a:pPr marL="171450" lvl="0" indent="-1714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he-IL" sz="18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הפעלת לימוד מכונה עבור משחק חדש במספר לחיצות. </a:t>
            </a:r>
            <a:endParaRPr sz="1800" dirty="0"/>
          </a:p>
          <a:p>
            <a:pPr marL="171450" lvl="0" indent="-1714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s" sz="18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ה</a:t>
            </a:r>
            <a:r>
              <a:rPr lang="he-IL" sz="18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שחקן המאומן</a:t>
            </a:r>
            <a:r>
              <a:rPr lang="es" sz="18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e-IL" sz="18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מצליח לבצע</a:t>
            </a:r>
            <a:r>
              <a:rPr lang="es" sz="18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פעולות ברמת דיוק גבוהה.</a:t>
            </a:r>
            <a:endParaRPr sz="1800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6"/>
          <p:cNvSpPr txBox="1">
            <a:spLocks noGrp="1"/>
          </p:cNvSpPr>
          <p:nvPr>
            <p:ph type="title"/>
          </p:nvPr>
        </p:nvSpPr>
        <p:spPr>
          <a:xfrm>
            <a:off x="5467488" y="499187"/>
            <a:ext cx="1807121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000" b="1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תוצאות</a:t>
            </a:r>
            <a:endParaRPr b="1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 flipH="1">
            <a:off x="6441666" y="2410646"/>
            <a:ext cx="2880206" cy="14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74609" y="608676"/>
            <a:ext cx="195089" cy="32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Train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DE8A60A5-A153-5968-E72F-886E11160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6848" y="2432547"/>
            <a:ext cx="4272077" cy="2403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329</Words>
  <Application>Microsoft Office PowerPoint</Application>
  <PresentationFormat>On-screen Show (16:9)</PresentationFormat>
  <Paragraphs>66</Paragraphs>
  <Slides>11</Slides>
  <Notes>10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Source Code Pro Light</vt:lpstr>
      <vt:lpstr>Arial</vt:lpstr>
      <vt:lpstr>Teko Light</vt:lpstr>
      <vt:lpstr>Teko Medium</vt:lpstr>
      <vt:lpstr>Press Start 2P</vt:lpstr>
      <vt:lpstr>Teko</vt:lpstr>
      <vt:lpstr>Calibri</vt:lpstr>
      <vt:lpstr>Pitch Deck Template</vt:lpstr>
      <vt:lpstr>ArcadeLearner מעטפת למידת מכונה גנרית למשחקי ארקייד</vt:lpstr>
      <vt:lpstr>PowerPoint Presentation</vt:lpstr>
      <vt:lpstr>הפתרון</vt:lpstr>
      <vt:lpstr>שימושי המערכת</vt:lpstr>
      <vt:lpstr>אמצעים טכנולוגיים</vt:lpstr>
      <vt:lpstr>אלגוריתם גנטי</vt:lpstr>
      <vt:lpstr>כיצד המערכת פועלת? שלב האימון</vt:lpstr>
      <vt:lpstr>אתגרים</vt:lpstr>
      <vt:lpstr>תוצאות</vt:lpstr>
      <vt:lpstr>התקדמות האימון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ArcadeLearner מעטפת למידת מכונה גנרית למשחקי ארקייד</dc:title>
  <dc:creator>PC</dc:creator>
  <cp:lastModifiedBy>Tom Basha</cp:lastModifiedBy>
  <cp:revision>66</cp:revision>
  <dcterms:modified xsi:type="dcterms:W3CDTF">2023-06-03T09:28:55Z</dcterms:modified>
</cp:coreProperties>
</file>